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947" r:id="rId2"/>
    <p:sldMasterId id="2147483960" r:id="rId3"/>
  </p:sldMasterIdLst>
  <p:notesMasterIdLst>
    <p:notesMasterId r:id="rId111"/>
  </p:notesMasterIdLst>
  <p:sldIdLst>
    <p:sldId id="681" r:id="rId4"/>
    <p:sldId id="635" r:id="rId5"/>
    <p:sldId id="649" r:id="rId6"/>
    <p:sldId id="638" r:id="rId7"/>
    <p:sldId id="610" r:id="rId8"/>
    <p:sldId id="637" r:id="rId9"/>
    <p:sldId id="559" r:id="rId10"/>
    <p:sldId id="727" r:id="rId11"/>
    <p:sldId id="567" r:id="rId12"/>
    <p:sldId id="756" r:id="rId13"/>
    <p:sldId id="757" r:id="rId14"/>
    <p:sldId id="680" r:id="rId15"/>
    <p:sldId id="650" r:id="rId16"/>
    <p:sldId id="612" r:id="rId17"/>
    <p:sldId id="613" r:id="rId18"/>
    <p:sldId id="733" r:id="rId19"/>
    <p:sldId id="732" r:id="rId20"/>
    <p:sldId id="734" r:id="rId21"/>
    <p:sldId id="735" r:id="rId22"/>
    <p:sldId id="641" r:id="rId23"/>
    <p:sldId id="640" r:id="rId24"/>
    <p:sldId id="643" r:id="rId25"/>
    <p:sldId id="642" r:id="rId26"/>
    <p:sldId id="568" r:id="rId27"/>
    <p:sldId id="730" r:id="rId28"/>
    <p:sldId id="731" r:id="rId29"/>
    <p:sldId id="569" r:id="rId30"/>
    <p:sldId id="570" r:id="rId31"/>
    <p:sldId id="738" r:id="rId32"/>
    <p:sldId id="739" r:id="rId33"/>
    <p:sldId id="624" r:id="rId34"/>
    <p:sldId id="625" r:id="rId35"/>
    <p:sldId id="626" r:id="rId36"/>
    <p:sldId id="740" r:id="rId37"/>
    <p:sldId id="741" r:id="rId38"/>
    <p:sldId id="742" r:id="rId39"/>
    <p:sldId id="743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653" r:id="rId48"/>
    <p:sldId id="654" r:id="rId49"/>
    <p:sldId id="656" r:id="rId50"/>
    <p:sldId id="698" r:id="rId51"/>
    <p:sldId id="699" r:id="rId52"/>
    <p:sldId id="700" r:id="rId53"/>
    <p:sldId id="701" r:id="rId54"/>
    <p:sldId id="702" r:id="rId55"/>
    <p:sldId id="703" r:id="rId56"/>
    <p:sldId id="704" r:id="rId57"/>
    <p:sldId id="705" r:id="rId58"/>
    <p:sldId id="706" r:id="rId59"/>
    <p:sldId id="707" r:id="rId60"/>
    <p:sldId id="708" r:id="rId61"/>
    <p:sldId id="709" r:id="rId62"/>
    <p:sldId id="710" r:id="rId63"/>
    <p:sldId id="711" r:id="rId64"/>
    <p:sldId id="712" r:id="rId65"/>
    <p:sldId id="788" r:id="rId66"/>
    <p:sldId id="789" r:id="rId67"/>
    <p:sldId id="790" r:id="rId68"/>
    <p:sldId id="736" r:id="rId69"/>
    <p:sldId id="737" r:id="rId70"/>
    <p:sldId id="679" r:id="rId71"/>
    <p:sldId id="666" r:id="rId72"/>
    <p:sldId id="667" r:id="rId73"/>
    <p:sldId id="671" r:id="rId74"/>
    <p:sldId id="672" r:id="rId75"/>
    <p:sldId id="673" r:id="rId76"/>
    <p:sldId id="646" r:id="rId77"/>
    <p:sldId id="682" r:id="rId78"/>
    <p:sldId id="683" r:id="rId79"/>
    <p:sldId id="684" r:id="rId80"/>
    <p:sldId id="685" r:id="rId81"/>
    <p:sldId id="713" r:id="rId82"/>
    <p:sldId id="754" r:id="rId83"/>
    <p:sldId id="687" r:id="rId84"/>
    <p:sldId id="758" r:id="rId85"/>
    <p:sldId id="759" r:id="rId86"/>
    <p:sldId id="760" r:id="rId87"/>
    <p:sldId id="761" r:id="rId88"/>
    <p:sldId id="762" r:id="rId89"/>
    <p:sldId id="763" r:id="rId90"/>
    <p:sldId id="764" r:id="rId91"/>
    <p:sldId id="768" r:id="rId92"/>
    <p:sldId id="769" r:id="rId93"/>
    <p:sldId id="770" r:id="rId94"/>
    <p:sldId id="771" r:id="rId95"/>
    <p:sldId id="772" r:id="rId96"/>
    <p:sldId id="773" r:id="rId97"/>
    <p:sldId id="774" r:id="rId98"/>
    <p:sldId id="775" r:id="rId99"/>
    <p:sldId id="776" r:id="rId100"/>
    <p:sldId id="777" r:id="rId101"/>
    <p:sldId id="778" r:id="rId102"/>
    <p:sldId id="779" r:id="rId103"/>
    <p:sldId id="780" r:id="rId104"/>
    <p:sldId id="781" r:id="rId105"/>
    <p:sldId id="782" r:id="rId106"/>
    <p:sldId id="783" r:id="rId107"/>
    <p:sldId id="784" r:id="rId108"/>
    <p:sldId id="785" r:id="rId109"/>
    <p:sldId id="786" r:id="rId11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19" autoAdjust="0"/>
    <p:restoredTop sz="90929"/>
  </p:normalViewPr>
  <p:slideViewPr>
    <p:cSldViewPr>
      <p:cViewPr varScale="1">
        <p:scale>
          <a:sx n="102" d="100"/>
          <a:sy n="102" d="100"/>
        </p:scale>
        <p:origin x="78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78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slide" Target="slides/slide107.xml"/><Relationship Id="rId115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011535-FC85-415B-96B9-689E7D7F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33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5C02F6-A97C-4C3B-8CB9-CD18A43466A0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181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5C02F6-A97C-4C3B-8CB9-CD18A43466A0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25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5C02F6-A97C-4C3B-8CB9-CD18A43466A0}" type="slidenum">
              <a:rPr lang="en-US" smtClean="0"/>
              <a:pPr eaLnBrk="1" hangingPunct="1"/>
              <a:t>41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143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26922A-2AEC-4E1F-B6F5-F949996E3FE7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133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C11D61-1EC5-4566-B76A-2A838267B35F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653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0A2432-5D6C-4AE0-BD6E-7E4FC9CB6DF9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0582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E8F612-2ADC-4B9F-BB98-897D78BB069D}" type="slidenum">
              <a:rPr lang="en-US" smtClean="0"/>
              <a:pPr eaLnBrk="1" hangingPunct="1"/>
              <a:t>67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853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3B7CB3-18BE-4A5F-B225-8E7B2D538E93}" type="slidenum">
              <a:rPr lang="en-US" sz="1200" smtClean="0"/>
              <a:pPr eaLnBrk="1" hangingPunct="1"/>
              <a:t>70</a:t>
            </a:fld>
            <a:endParaRPr lang="en-US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552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54DE5-BE67-4171-B495-0B4292F2F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5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27411-ED84-4718-82F4-543C75FCE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AC89A-6162-4D22-AD64-27FF82FC1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2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C9BB1-DD5B-4CB6-B72D-64F4C5DF8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6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485F2A-66FD-46A7-92C8-8DD04AD972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7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DAD88-9429-48D8-87F1-22C3E1F409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9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E0408-0AB3-4B44-9E6F-0F3F6411D3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75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95AB7-E3E2-4359-9668-EDE8C7C02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25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74FFD-62D6-472E-AD33-ABA0B2CFF4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5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3F20F-E5EC-43C8-83AF-D2B68EED26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3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E71F2-EBD7-4D41-89BE-20F4E53E28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1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 anchor="b"/>
          <a:lstStyle>
            <a:lvl1pPr>
              <a:defRPr sz="1200" i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3F0CE-CF7A-43C1-8CAC-5FB743D30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5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47995-73D4-4334-B765-7D082D0281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11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5BBCF-35B6-454B-BDB0-BEBBEC70C8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24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8E443-5C07-4B80-AF7C-8BD8DF6348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B20C0-C4D9-430A-911E-D029BE259C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17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88DC9-E226-4249-95BD-EAB8FD341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1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444C7-C355-48A5-896B-E60CAD08C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55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95FEA-FCC4-4097-A95B-F3FD89823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90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49D03-F0B7-4F9A-97AD-BC5DC6A07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6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C292-00A0-4B68-848A-C711F8E643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49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6E85-1BA9-4987-9AAF-F3EE629F84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85E4B-D187-4501-ADCE-F22D1C1E9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0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6D26E-2859-4283-B494-3F12C31C5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88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A2C1-2C97-4F60-9C01-0081978F7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59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3477-37CC-4F22-AC6E-C0745EE0B6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91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76C6-723F-4998-AB01-38D16B51F6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99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20A0-0AB8-41CD-A0B2-D3F0537087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83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1B0F5-0A1B-447A-AD69-55F02C234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8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B4D0-85B3-406B-B008-BA1DDE05B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A808-1515-486D-8169-70544116C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0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9CE22-7B1E-478A-95CC-B14D4F59D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4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57743-AF5E-4388-805D-5B563C51E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7FA6-1801-40AC-87F6-D45D774F0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879B-EF51-4250-AE8D-D862C84CB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2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i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1545A0D-EEDA-41C4-8C06-AFAF77605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0900" y="658100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Electroimpact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Proprietary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5" r:id="rId2"/>
    <p:sldLayoutId id="2147483944" r:id="rId3"/>
    <p:sldLayoutId id="2147483943" r:id="rId4"/>
    <p:sldLayoutId id="2147483942" r:id="rId5"/>
    <p:sldLayoutId id="2147483941" r:id="rId6"/>
    <p:sldLayoutId id="2147483940" r:id="rId7"/>
    <p:sldLayoutId id="2147483939" r:id="rId8"/>
    <p:sldLayoutId id="2147483938" r:id="rId9"/>
    <p:sldLayoutId id="2147483937" r:id="rId10"/>
    <p:sldLayoutId id="2147483936" r:id="rId11"/>
    <p:sldLayoutId id="214748393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CDD31F-6173-4A80-9542-123AC6EBA9C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2895600" y="6613525"/>
            <a:ext cx="3276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000000"/>
                </a:solidFill>
              </a:rPr>
              <a:t>Electroimpact Proprietary</a:t>
            </a:r>
          </a:p>
        </p:txBody>
      </p:sp>
    </p:spTree>
    <p:extLst>
      <p:ext uri="{BB962C8B-B14F-4D97-AF65-F5344CB8AC3E}">
        <p14:creationId xmlns:p14="http://schemas.microsoft.com/office/powerpoint/2010/main" val="78952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E07A42-3624-4C6B-BDE2-728CBD4EE79C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2895600" y="6613525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</a:rPr>
              <a:t>Electroimpact Proprietary</a:t>
            </a:r>
          </a:p>
        </p:txBody>
      </p:sp>
    </p:spTree>
    <p:extLst>
      <p:ext uri="{BB962C8B-B14F-4D97-AF65-F5344CB8AC3E}">
        <p14:creationId xmlns:p14="http://schemas.microsoft.com/office/powerpoint/2010/main" val="417330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0.xml"/><Relationship Id="rId4" Type="http://schemas.microsoft.com/office/2007/relationships/hdphoto" Target="../media/hdphoto6.wdp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74692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E7000 Main Machine</a:t>
            </a:r>
          </a:p>
        </p:txBody>
      </p:sp>
      <p:sp>
        <p:nvSpPr>
          <p:cNvPr id="30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smtClean="0"/>
              <a:t>Images and Content Proprietary of Electroimpact Inc and may not be reused without written consent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888" y="1112174"/>
            <a:ext cx="7472204" cy="49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Spindle</a:t>
            </a:r>
            <a:endParaRPr lang="en-US" sz="3600" dirty="0" smtClean="0"/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>
            <a:fillRect/>
          </a:stretch>
        </p:blipFill>
        <p:spPr bwMode="auto">
          <a:xfrm>
            <a:off x="314325" y="4038600"/>
            <a:ext cx="85153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 txBox="1">
            <a:spLocks noChangeArrowheads="1"/>
          </p:cNvSpPr>
          <p:nvPr/>
        </p:nvSpPr>
        <p:spPr bwMode="auto">
          <a:xfrm>
            <a:off x="314325" y="609600"/>
            <a:ext cx="807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90600" indent="-5334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90650" indent="-5334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Spindle Assembly 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Precise SD60124 E1107 spindle cartridge 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err="1" smtClean="0">
                <a:solidFill>
                  <a:srgbClr val="000000"/>
                </a:solidFill>
              </a:rPr>
              <a:t>Heidenhain</a:t>
            </a:r>
            <a:r>
              <a:rPr lang="en-US" sz="1400" dirty="0" smtClean="0">
                <a:solidFill>
                  <a:srgbClr val="000000"/>
                </a:solidFill>
              </a:rPr>
              <a:t> LC495S absolute linear encoder (5 µm accuracy)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Bosch-Rexroth 20x10R rolled ball screw, size 15 linear bearings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1FK7042-2AK71-1CH1 Siemens servo motor with brake (feed axis)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Self-contained </a:t>
            </a:r>
            <a:r>
              <a:rPr lang="en-US" sz="1400" dirty="0" err="1" smtClean="0">
                <a:solidFill>
                  <a:srgbClr val="000000"/>
                </a:solidFill>
              </a:rPr>
              <a:t>connectorized</a:t>
            </a:r>
            <a:r>
              <a:rPr lang="en-US" sz="1400" dirty="0" smtClean="0">
                <a:solidFill>
                  <a:srgbClr val="000000"/>
                </a:solidFill>
              </a:rPr>
              <a:t> electrical bulkhead 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A&amp;A </a:t>
            </a:r>
            <a:r>
              <a:rPr lang="en-US" sz="1400" dirty="0" err="1" smtClean="0">
                <a:solidFill>
                  <a:srgbClr val="000000"/>
                </a:solidFill>
              </a:rPr>
              <a:t>Gortite</a:t>
            </a:r>
            <a:r>
              <a:rPr lang="en-US" sz="1400" dirty="0" smtClean="0">
                <a:solidFill>
                  <a:srgbClr val="000000"/>
                </a:solidFill>
              </a:rPr>
              <a:t> bellows for chip protection </a:t>
            </a:r>
            <a:endParaRPr lang="en-US" sz="1400" dirty="0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Easy-access remote greasing for bearings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 err="1" smtClean="0">
                <a:solidFill>
                  <a:srgbClr val="000000"/>
                </a:solidFill>
              </a:rPr>
              <a:t>Tribos</a:t>
            </a:r>
            <a:r>
              <a:rPr lang="en-US" sz="1400" dirty="0" smtClean="0">
                <a:solidFill>
                  <a:srgbClr val="000000"/>
                </a:solidFill>
              </a:rPr>
              <a:t> HSK-40E tool holder</a:t>
            </a:r>
          </a:p>
        </p:txBody>
      </p:sp>
    </p:spTree>
    <p:extLst>
      <p:ext uri="{BB962C8B-B14F-4D97-AF65-F5344CB8AC3E}">
        <p14:creationId xmlns:p14="http://schemas.microsoft.com/office/powerpoint/2010/main" val="2448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Board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 descr="\\filesrv\additional\Current\3582_ARJ-21_Fuselage_Riveter\Photographs\General Pics 4-25-14\IMG_09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203404" y="311196"/>
            <a:ext cx="4737192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From Boards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386" name="Picture 2" descr="C:\Users\nicholas\Desktop\ARJ PDR part holding pics\Part Loading Overview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 b="26654"/>
          <a:stretch/>
        </p:blipFill>
        <p:spPr bwMode="auto">
          <a:xfrm>
            <a:off x="990600" y="4648200"/>
            <a:ext cx="7010400" cy="19092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nicholas\Desktop\ARJ PDR part holding pics\Part Loading Overview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 b="26654"/>
          <a:stretch/>
        </p:blipFill>
        <p:spPr bwMode="auto">
          <a:xfrm>
            <a:off x="990600" y="1293779"/>
            <a:ext cx="7010400" cy="19092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943128" y="2133600"/>
            <a:ext cx="752255" cy="3048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624276" y="2137814"/>
            <a:ext cx="752255" cy="3048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845819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Because the intermediate form boards are under the panels, they block hole locations during drilling. 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They need to be moved after the first machine pass to allow machine to drill all holes. 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6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3803"/>
          <a:stretch/>
        </p:blipFill>
        <p:spPr bwMode="auto">
          <a:xfrm>
            <a:off x="5791200" y="1823015"/>
            <a:ext cx="3267204" cy="325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\\filesrv\Transfer\NicholasL\ARJ Part Holding\Pics\Inter Form Retract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21764" r="9965" b="18326"/>
          <a:stretch/>
        </p:blipFill>
        <p:spPr bwMode="auto">
          <a:xfrm>
            <a:off x="666750" y="1659669"/>
            <a:ext cx="4486276" cy="18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Sliding/Retract Surface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199" name="Group 8198"/>
          <p:cNvGrpSpPr/>
          <p:nvPr/>
        </p:nvGrpSpPr>
        <p:grpSpPr>
          <a:xfrm>
            <a:off x="1094209" y="1472158"/>
            <a:ext cx="3658752" cy="707224"/>
            <a:chOff x="1451037" y="1371600"/>
            <a:chExt cx="3879660" cy="81126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5103765" y="1774074"/>
              <a:ext cx="226932" cy="3884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451037" y="1705318"/>
              <a:ext cx="223728" cy="4775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343400" y="1385428"/>
              <a:ext cx="156668" cy="5173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15997" y="1387435"/>
              <a:ext cx="154148" cy="5227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371293" y="1371600"/>
              <a:ext cx="0" cy="4280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7" name="TextBox 8196"/>
          <p:cNvSpPr txBox="1"/>
          <p:nvPr/>
        </p:nvSpPr>
        <p:spPr>
          <a:xfrm>
            <a:off x="396964" y="5280650"/>
            <a:ext cx="8442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Sphere Index can be retracted 100mm, while the slider plate remains in position.</a:t>
            </a: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This allows the Intermediate board to move while under a panel after first machine pass.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3" descr="\\filesrv\Transfer\NicholasL\ARJ Part Holding\Pics\Inter Form Retract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32627" r="10637" b="21202"/>
          <a:stretch/>
        </p:blipFill>
        <p:spPr bwMode="auto">
          <a:xfrm>
            <a:off x="666750" y="3711480"/>
            <a:ext cx="4486276" cy="142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93" name="Straight Arrow Connector 8192"/>
          <p:cNvCxnSpPr/>
          <p:nvPr/>
        </p:nvCxnSpPr>
        <p:spPr>
          <a:xfrm>
            <a:off x="4538951" y="2291254"/>
            <a:ext cx="19380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1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Edge Clamp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755302"/>
            <a:ext cx="3276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Edge clamps on these boards also have retract feature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9220" name="Picture 4" descr="\\filesrv\Transfer\NicholasL\ARJ Part Holding\Pics\Inter Edge Index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3" t="7451" r="7724" b="8371"/>
          <a:stretch/>
        </p:blipFill>
        <p:spPr bwMode="auto">
          <a:xfrm>
            <a:off x="1381125" y="1447800"/>
            <a:ext cx="3617206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filesrv\Transfer\NicholasL\ARJ Part Holding\Pics\Inter Edge Index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5" t="7451" r="7722" b="8371"/>
          <a:stretch/>
        </p:blipFill>
        <p:spPr bwMode="auto">
          <a:xfrm>
            <a:off x="4998331" y="3009900"/>
            <a:ext cx="3581400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rved Up Arrow 7"/>
          <p:cNvSpPr/>
          <p:nvPr/>
        </p:nvSpPr>
        <p:spPr>
          <a:xfrm rot="5921678">
            <a:off x="1388101" y="2413980"/>
            <a:ext cx="762000" cy="381000"/>
          </a:xfrm>
          <a:prstGeom prst="curvedUp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 rot="14027624">
            <a:off x="1634008" y="1898518"/>
            <a:ext cx="762000" cy="228600"/>
          </a:xfrm>
          <a:prstGeom prst="lef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5334000"/>
            <a:ext cx="32766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Clamp is now open and retracted, ready for form board to move to next location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4" idx="1"/>
          </p:cNvCxnSpPr>
          <p:nvPr/>
        </p:nvCxnSpPr>
        <p:spPr>
          <a:xfrm flipH="1">
            <a:off x="2743200" y="2078468"/>
            <a:ext cx="2438400" cy="1198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</p:cNvCxnSpPr>
          <p:nvPr/>
        </p:nvCxnSpPr>
        <p:spPr>
          <a:xfrm flipV="1">
            <a:off x="3581400" y="4724400"/>
            <a:ext cx="2209800" cy="10712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5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filesrv\additional\Proposal\Chengdu_Fuselage_Riveter_2014\USERS\NickL\PPT\Loading 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20271" r="4959" b="3890"/>
          <a:stretch/>
        </p:blipFill>
        <p:spPr bwMode="auto">
          <a:xfrm>
            <a:off x="396324" y="2590800"/>
            <a:ext cx="8189736" cy="36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Method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6698" y="1872734"/>
            <a:ext cx="3275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Step 1: All index locations are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set on an offline frame</a:t>
            </a:r>
          </a:p>
        </p:txBody>
      </p:sp>
      <p:sp>
        <p:nvSpPr>
          <p:cNvPr id="8" name="Right Arrow 7"/>
          <p:cNvSpPr/>
          <p:nvPr/>
        </p:nvSpPr>
        <p:spPr>
          <a:xfrm rot="1684805">
            <a:off x="3765528" y="2978506"/>
            <a:ext cx="752255" cy="3048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749785">
            <a:off x="4155380" y="5339067"/>
            <a:ext cx="779728" cy="3048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620397">
            <a:off x="6711430" y="4371230"/>
            <a:ext cx="752255" cy="3048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667893">
            <a:off x="1240703" y="4086670"/>
            <a:ext cx="752255" cy="304800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165398">
            <a:off x="4121740" y="4098417"/>
            <a:ext cx="2539179" cy="901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9784448">
            <a:off x="1202266" y="2651645"/>
            <a:ext cx="2539179" cy="11559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Method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0129" y="5718128"/>
            <a:ext cx="31085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All edge clamps are opened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6" descr="\\FILESRV\Additional\Current\3582_ARJ-21_Fuselage_Riveter\Users\NickL\PPT\General PPT\Edge Clamp Overview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9226" r="12675" b="7373"/>
          <a:stretch/>
        </p:blipFill>
        <p:spPr bwMode="auto">
          <a:xfrm>
            <a:off x="885825" y="1622934"/>
            <a:ext cx="3655728" cy="272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Down Arrow 3"/>
          <p:cNvSpPr/>
          <p:nvPr/>
        </p:nvSpPr>
        <p:spPr>
          <a:xfrm rot="2165602">
            <a:off x="1099264" y="2610554"/>
            <a:ext cx="702782" cy="339193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4444325" flipH="1">
            <a:off x="3846195" y="1910467"/>
            <a:ext cx="735362" cy="339192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146" name="Picture 2" descr="\\filesrv\additional\Current\3582_ARJ-21_Fuselage_Riveter\Users\NickL\PPT\General PPT\Inter Clamp Ope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15408" r="14522" b="10333"/>
          <a:stretch/>
        </p:blipFill>
        <p:spPr bwMode="auto">
          <a:xfrm>
            <a:off x="4374400" y="3050964"/>
            <a:ext cx="3998075" cy="23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rved Down Arrow 10"/>
          <p:cNvSpPr/>
          <p:nvPr/>
        </p:nvSpPr>
        <p:spPr>
          <a:xfrm rot="2386848">
            <a:off x="8185449" y="3186168"/>
            <a:ext cx="702782" cy="339193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rot="19821845" flipH="1">
            <a:off x="4082614" y="4126724"/>
            <a:ext cx="735362" cy="339192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Loading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42" name="Picture 2" descr="\\filesrv\additional\Proposal\Chengdu_Fuselage_Riveter_2014\USERS\NickL\PPT\Loading 2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b="26514"/>
          <a:stretch/>
        </p:blipFill>
        <p:spPr bwMode="auto">
          <a:xfrm>
            <a:off x="685800" y="1295400"/>
            <a:ext cx="7848600" cy="22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filesrv\additional\Proposal\Chengdu_Fuselage_Riveter_2014\USERS\NickL\PPT\Loading 3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19596" r="10397" b="15048"/>
          <a:stretch/>
        </p:blipFill>
        <p:spPr bwMode="auto">
          <a:xfrm>
            <a:off x="3048000" y="3733340"/>
            <a:ext cx="5936343" cy="27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74" y="4114800"/>
            <a:ext cx="2867025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Panel is loaded into the frame VIA crane or by hand.  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Lugs or Edge Indexes can be used to locate in the fixture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filesrv\additional\Proposal\Chengdu_Fuselage_Riveter_2014\USERS\NickL\PPT\Loading 3.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25324" r="9776" b="8756"/>
          <a:stretch/>
        </p:blipFill>
        <p:spPr bwMode="auto">
          <a:xfrm>
            <a:off x="0" y="1569738"/>
            <a:ext cx="8979830" cy="38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</a:t>
            </a:r>
            <a:r>
              <a:rPr lang="en-US" dirty="0" smtClean="0"/>
              <a:t>Clamp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853589"/>
            <a:ext cx="5029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Clamps can now be applied to secure the panel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1000" y="22860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81200" y="16002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39000" y="36957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135914" y="41148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21336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49686" y="2815773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19600" y="33528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971800" y="2971800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-19050"/>
            <a:ext cx="8229600" cy="1143000"/>
          </a:xfrm>
        </p:spPr>
        <p:txBody>
          <a:bodyPr/>
          <a:lstStyle/>
          <a:p>
            <a:r>
              <a:rPr lang="en-US" smtClean="0">
                <a:latin typeface="BankGothic Lt BT"/>
              </a:rPr>
              <a:t>SD60124 Spindle Cartridge</a:t>
            </a:r>
          </a:p>
        </p:txBody>
      </p:sp>
      <p:pic>
        <p:nvPicPr>
          <p:cNvPr id="5124" name="Picture 7" descr="Precise Spind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366207">
            <a:off x="4972050" y="587375"/>
            <a:ext cx="3697288" cy="3819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344988" cy="2435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938" y="914400"/>
            <a:ext cx="4640262" cy="4525963"/>
          </a:xfrm>
        </p:spPr>
        <p:txBody>
          <a:bodyPr/>
          <a:lstStyle/>
          <a:p>
            <a:r>
              <a:rPr lang="en-US" sz="1800" dirty="0" smtClean="0"/>
              <a:t>Fischer-Precise SD 60124 spindle with custom housing: </a:t>
            </a:r>
          </a:p>
          <a:p>
            <a:pPr lvl="1"/>
            <a:r>
              <a:rPr lang="en-US" sz="1200" dirty="0" smtClean="0"/>
              <a:t>AC synchronous, 3-phase, 4-pole motor</a:t>
            </a:r>
          </a:p>
          <a:p>
            <a:pPr lvl="1"/>
            <a:r>
              <a:rPr lang="en-US" sz="1200" dirty="0" smtClean="0"/>
              <a:t>Speed range of 500 - 20,000rpm</a:t>
            </a:r>
          </a:p>
          <a:p>
            <a:pPr lvl="1"/>
            <a:r>
              <a:rPr lang="en-US" sz="1200" dirty="0" smtClean="0"/>
              <a:t>10.1 N-m (89.4 in-</a:t>
            </a:r>
            <a:r>
              <a:rPr lang="en-US" sz="1200" dirty="0" err="1" smtClean="0"/>
              <a:t>lb</a:t>
            </a:r>
            <a:r>
              <a:rPr lang="en-US" sz="1200" dirty="0" smtClean="0"/>
              <a:t>) nominal torque</a:t>
            </a:r>
          </a:p>
          <a:p>
            <a:pPr lvl="1"/>
            <a:r>
              <a:rPr lang="en-US" sz="1200" dirty="0" smtClean="0"/>
              <a:t>17 kW (22.8 </a:t>
            </a:r>
            <a:r>
              <a:rPr lang="en-US" sz="1200" dirty="0" err="1" smtClean="0"/>
              <a:t>hp</a:t>
            </a:r>
            <a:r>
              <a:rPr lang="en-US" sz="1200" dirty="0" smtClean="0"/>
              <a:t>) at full speed</a:t>
            </a:r>
          </a:p>
          <a:p>
            <a:pPr lvl="1"/>
            <a:r>
              <a:rPr lang="en-US" sz="1200" dirty="0" smtClean="0"/>
              <a:t>4 angular-contact, hybrid-ceramic bearings</a:t>
            </a:r>
          </a:p>
          <a:p>
            <a:pPr lvl="1"/>
            <a:r>
              <a:rPr lang="en-US" sz="1200" dirty="0" smtClean="0"/>
              <a:t>Permanent grease lubrication</a:t>
            </a:r>
          </a:p>
          <a:p>
            <a:pPr lvl="1"/>
            <a:r>
              <a:rPr lang="en-US" sz="1200" dirty="0" err="1" smtClean="0"/>
              <a:t>Dowtherm</a:t>
            </a:r>
            <a:r>
              <a:rPr lang="en-US" sz="1200" dirty="0" smtClean="0"/>
              <a:t> liquid coolant circulation through housing</a:t>
            </a:r>
          </a:p>
          <a:p>
            <a:pPr lvl="1"/>
            <a:r>
              <a:rPr lang="en-US" sz="1200" dirty="0" smtClean="0"/>
              <a:t>PTC thermistor and PT100 temperature sensors</a:t>
            </a:r>
          </a:p>
          <a:p>
            <a:pPr lvl="1"/>
            <a:r>
              <a:rPr lang="en-US" sz="1200" dirty="0" smtClean="0"/>
              <a:t>HSK 40-E clamping system with spring-loaded drawbar (pneumatic release)</a:t>
            </a:r>
          </a:p>
          <a:p>
            <a:pPr lvl="1"/>
            <a:r>
              <a:rPr lang="en-US" sz="1200" dirty="0" smtClean="0"/>
              <a:t>Integrated PNP proximity sensors to detect tool holder EI has supplied nearly 45 spindle assemblies over 10 projects that use this cartridge</a:t>
            </a:r>
          </a:p>
        </p:txBody>
      </p:sp>
    </p:spTree>
    <p:extLst>
      <p:ext uri="{BB962C8B-B14F-4D97-AF65-F5344CB8AC3E}">
        <p14:creationId xmlns:p14="http://schemas.microsoft.com/office/powerpoint/2010/main" val="18801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51" y="88739"/>
            <a:ext cx="7772400" cy="1143000"/>
          </a:xfrm>
        </p:spPr>
        <p:txBody>
          <a:bodyPr/>
          <a:lstStyle/>
          <a:p>
            <a:r>
              <a:rPr lang="en-US" dirty="0" smtClean="0"/>
              <a:t>Upper Head Maintenance Access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7162"/>
          <a:stretch/>
        </p:blipFill>
        <p:spPr bwMode="auto">
          <a:xfrm>
            <a:off x="2459725" y="1316725"/>
            <a:ext cx="3802095" cy="47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" y="77972"/>
            <a:ext cx="8782493" cy="1143000"/>
          </a:xfrm>
        </p:spPr>
        <p:txBody>
          <a:bodyPr/>
          <a:lstStyle/>
          <a:p>
            <a:r>
              <a:rPr lang="en-US" dirty="0" smtClean="0"/>
              <a:t>Upper Head in Maintenance Position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8624" r="8137" b="12279"/>
          <a:stretch/>
        </p:blipFill>
        <p:spPr bwMode="auto">
          <a:xfrm>
            <a:off x="1044141" y="1431940"/>
            <a:ext cx="7181735" cy="45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93" y="0"/>
            <a:ext cx="7772400" cy="1143000"/>
          </a:xfrm>
        </p:spPr>
        <p:txBody>
          <a:bodyPr/>
          <a:lstStyle/>
          <a:p>
            <a:r>
              <a:rPr lang="en-US" dirty="0" smtClean="0"/>
              <a:t>Headstone and Pressure Plate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9385" r="10026" b="7492"/>
          <a:stretch/>
        </p:blipFill>
        <p:spPr bwMode="auto">
          <a:xfrm>
            <a:off x="1115550" y="1551125"/>
            <a:ext cx="6644065" cy="438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3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888" y="0"/>
            <a:ext cx="7772400" cy="1143000"/>
          </a:xfrm>
        </p:spPr>
        <p:txBody>
          <a:bodyPr/>
          <a:lstStyle/>
          <a:p>
            <a:r>
              <a:rPr lang="en-US" dirty="0" smtClean="0"/>
              <a:t>Upper Pressure Plate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4509" r="5624" b="13350"/>
          <a:stretch/>
        </p:blipFill>
        <p:spPr bwMode="auto">
          <a:xfrm>
            <a:off x="731500" y="1278320"/>
            <a:ext cx="7631066" cy="46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3845" y="2584090"/>
            <a:ext cx="1647389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Swappable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Nosepiece – no tools needed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764025" y="2999589"/>
            <a:ext cx="1689820" cy="4294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8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Headstone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8248" y="1908012"/>
            <a:ext cx="5386734" cy="358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935483" y="5490150"/>
            <a:ext cx="3355182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Pressure Foot (moves independently from surrounding headstone structure)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45879" y="3962400"/>
            <a:ext cx="1064121" cy="1527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400800" y="2667000"/>
            <a:ext cx="17526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(4) </a:t>
            </a:r>
            <a:r>
              <a:rPr lang="en-US" sz="1600" dirty="0" err="1" smtClean="0"/>
              <a:t>Baumer</a:t>
            </a:r>
            <a:r>
              <a:rPr lang="en-US" sz="1600" dirty="0" smtClean="0"/>
              <a:t> Laser Normality Sensors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4290665" y="2959388"/>
            <a:ext cx="2110135" cy="469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255389" y="4147830"/>
            <a:ext cx="1807369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Chip Vacuum Line</a:t>
            </a: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2062758" y="3830456"/>
            <a:ext cx="683121" cy="486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6058202" y="4912375"/>
            <a:ext cx="2064718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Panel Chip Blow-Off</a:t>
            </a: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 flipV="1">
            <a:off x="5274772" y="3841826"/>
            <a:ext cx="783430" cy="12398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1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Headstone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100000" l="1596" r="99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4786313" cy="454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934200" y="3980807"/>
            <a:ext cx="1524000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Sealant Inserter</a:t>
            </a: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 flipV="1">
            <a:off x="4572000" y="4038607"/>
            <a:ext cx="2362200" cy="111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010400" y="2895600"/>
            <a:ext cx="14478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Rivet Length Check Laser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5638800" y="3187988"/>
            <a:ext cx="1371600" cy="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828800" y="5257800"/>
            <a:ext cx="17526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Compliant Touch-off (drill bit length measurement)</a:t>
            </a: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2705100" y="4319362"/>
            <a:ext cx="495300" cy="938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609600" y="4150084"/>
            <a:ext cx="15621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Broken Drill Bit Detection Laser</a:t>
            </a: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2171700" y="3827060"/>
            <a:ext cx="1028700" cy="6154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5484019" y="1605778"/>
            <a:ext cx="25146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600" dirty="0" smtClean="0"/>
              <a:t>(4) Air Cylinders control the independent pressure foot</a:t>
            </a: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>
            <a:off x="3917156" y="1898166"/>
            <a:ext cx="1566863" cy="768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Existing Upper Head Features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50717"/>
            <a:ext cx="2209800" cy="147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352800" y="1453635"/>
            <a:ext cx="4826000" cy="132343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Length Check Laser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Light curtain measures length of rivet/bolt in fingers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Also senses if rivet is not present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25838" r="17174"/>
          <a:stretch/>
        </p:blipFill>
        <p:spPr bwMode="auto">
          <a:xfrm>
            <a:off x="729953" y="4743695"/>
            <a:ext cx="1965533" cy="189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276600" y="4673051"/>
            <a:ext cx="4826000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Auto Fastener Eject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Incorrect fastener is automatically rejected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366331" y="3202536"/>
            <a:ext cx="4826000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Bomb Bay Doors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Automatically ejects backwards fasteners or multiple fasteners</a:t>
            </a:r>
          </a:p>
        </p:txBody>
      </p:sp>
      <p:pic>
        <p:nvPicPr>
          <p:cNvPr id="12" name="Picture 4" descr="C:\Users\ryanl\Desktop\New folder\_DSC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5198" r="12299"/>
          <a:stretch/>
        </p:blipFill>
        <p:spPr bwMode="auto">
          <a:xfrm>
            <a:off x="762000" y="2999573"/>
            <a:ext cx="2209800" cy="153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2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Existing Upper Head Features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200400" y="3200400"/>
            <a:ext cx="4826000" cy="163121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Broken Drill Bit Detection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Drill bit breaks beam before drill extends to panel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Automatic feed hold if the drill bit detected is not the correct length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352800" y="1447800"/>
            <a:ext cx="4826000" cy="132343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Compliant Touch Off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Cutter length measurement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Prox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switch detects touch off and records the cutter length</a:t>
            </a:r>
            <a:endParaRPr lang="en-US" sz="20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Content Placeholder 5" descr="Clamp pad detail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76" t="10828" r="27048" b="9270"/>
          <a:stretch/>
        </p:blipFill>
        <p:spPr>
          <a:xfrm>
            <a:off x="990599" y="3276600"/>
            <a:ext cx="1623957" cy="1631216"/>
          </a:xfrm>
          <a:prstGeom prst="rect">
            <a:avLst/>
          </a:prstGeom>
        </p:spPr>
      </p:pic>
      <p:pic>
        <p:nvPicPr>
          <p:cNvPr id="14" name="Content Placeholder 5" descr="Clamp pad detai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333"/>
          <a:stretch>
            <a:fillRect/>
          </a:stretch>
        </p:blipFill>
        <p:spPr>
          <a:xfrm>
            <a:off x="1043378" y="1524000"/>
            <a:ext cx="1571180" cy="1447283"/>
          </a:xfrm>
          <a:prstGeom prst="rect">
            <a:avLst/>
          </a:prstGeom>
        </p:spPr>
      </p:pic>
      <p:pic>
        <p:nvPicPr>
          <p:cNvPr id="15" name="Picture 2" descr="C:\Users\reesea\Desktop\IMG_20140210_121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9157" r="15496" b="25923"/>
          <a:stretch/>
        </p:blipFill>
        <p:spPr bwMode="auto">
          <a:xfrm>
            <a:off x="1068430" y="5029200"/>
            <a:ext cx="1328746" cy="161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230310" y="4984016"/>
            <a:ext cx="4826000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Air Gap Panel Protection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Can detect tipped rivets without damaging the panels</a:t>
            </a:r>
          </a:p>
        </p:txBody>
      </p:sp>
    </p:spTree>
    <p:extLst>
      <p:ext uri="{BB962C8B-B14F-4D97-AF65-F5344CB8AC3E}">
        <p14:creationId xmlns:p14="http://schemas.microsoft.com/office/powerpoint/2010/main" val="13873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74692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E7000 Main Machine</a:t>
            </a:r>
          </a:p>
        </p:txBody>
      </p:sp>
      <p:sp>
        <p:nvSpPr>
          <p:cNvPr id="30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smtClean="0"/>
              <a:t>Images and Content Proprietary of Electroimpact Inc and may not be reused without written consent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50" y="1233464"/>
            <a:ext cx="6826457" cy="45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1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23" y="31615"/>
            <a:ext cx="7772400" cy="1143000"/>
          </a:xfrm>
        </p:spPr>
        <p:txBody>
          <a:bodyPr/>
          <a:lstStyle/>
          <a:p>
            <a:r>
              <a:rPr lang="en-US" dirty="0" smtClean="0"/>
              <a:t>Inside Headstone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656" y="1241043"/>
            <a:ext cx="7061496" cy="46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" y="53340"/>
            <a:ext cx="7772400" cy="1143000"/>
          </a:xfrm>
        </p:spPr>
        <p:txBody>
          <a:bodyPr/>
          <a:lstStyle/>
          <a:p>
            <a:r>
              <a:rPr lang="en-US" dirty="0" smtClean="0"/>
              <a:t>Inside Headstone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609" y="954405"/>
            <a:ext cx="7825307" cy="520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yanl\Desktop\New folder\AndrewB images\DSC_1737-2144x14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"/>
          <a:stretch/>
        </p:blipFill>
        <p:spPr bwMode="auto">
          <a:xfrm>
            <a:off x="732276" y="1065582"/>
            <a:ext cx="7894435" cy="48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0"/>
            <a:ext cx="7772400" cy="1143000"/>
          </a:xfrm>
        </p:spPr>
        <p:txBody>
          <a:bodyPr/>
          <a:lstStyle/>
          <a:p>
            <a:r>
              <a:rPr lang="en-US" dirty="0" smtClean="0"/>
              <a:t>Pneumatic Clamp Extended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0"/>
            <a:ext cx="7772400" cy="1143000"/>
          </a:xfrm>
        </p:spPr>
        <p:txBody>
          <a:bodyPr/>
          <a:lstStyle/>
          <a:p>
            <a:r>
              <a:rPr lang="en-US" dirty="0" smtClean="0"/>
              <a:t>Pneumatic Clamp Retracted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2050" name="Picture 2" descr="C:\Users\ryanl\Desktop\New folder\AndrewB images\DSC_1736-2144x14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6"/>
          <a:stretch/>
        </p:blipFill>
        <p:spPr bwMode="auto">
          <a:xfrm>
            <a:off x="732277" y="1065582"/>
            <a:ext cx="7894434" cy="382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Normality Sensors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t="10865" r="23044" b="5763"/>
          <a:stretch/>
        </p:blipFill>
        <p:spPr>
          <a:xfrm>
            <a:off x="424260" y="2929735"/>
            <a:ext cx="4255320" cy="354767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Baumer</a:t>
            </a:r>
            <a:r>
              <a:rPr lang="en-US" dirty="0" smtClean="0"/>
              <a:t> OADM laser distance measuring sensors</a:t>
            </a:r>
          </a:p>
          <a:p>
            <a:r>
              <a:rPr lang="en-US" dirty="0" smtClean="0"/>
              <a:t>Normalizes panel and maintains constant fly height</a:t>
            </a:r>
          </a:p>
          <a:p>
            <a:r>
              <a:rPr lang="en-US" dirty="0" smtClean="0"/>
              <a:t>16-120mm measuring range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55847-8591-4BB0-B1D9-7A05B39B632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 descr="%%ROOTURLLIVE%%downloads Produkte Bilder Foto 3797-0-DS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5" y="663840"/>
            <a:ext cx="2590800" cy="2590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5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Sealant Inserter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Headstone Mounted</a:t>
            </a:r>
          </a:p>
          <a:p>
            <a:r>
              <a:rPr lang="en-US" dirty="0" smtClean="0"/>
              <a:t>Pneumatically Controlled Dispense</a:t>
            </a:r>
          </a:p>
          <a:p>
            <a:r>
              <a:rPr lang="en-US" dirty="0" smtClean="0"/>
              <a:t>Convenient Consumables Management </a:t>
            </a:r>
          </a:p>
          <a:p>
            <a:r>
              <a:rPr lang="en-US" dirty="0" smtClean="0"/>
              <a:t>Single Cylinder Delivery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42" y="1981200"/>
            <a:ext cx="3430915" cy="4114800"/>
          </a:xfrm>
        </p:spPr>
      </p:pic>
    </p:spTree>
    <p:extLst>
      <p:ext uri="{BB962C8B-B14F-4D97-AF65-F5344CB8AC3E}">
        <p14:creationId xmlns:p14="http://schemas.microsoft.com/office/powerpoint/2010/main" val="13234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Sealant Inserter </a:t>
            </a:r>
            <a:br>
              <a:rPr lang="en-US" dirty="0" smtClean="0"/>
            </a:br>
            <a:r>
              <a:rPr lang="en-US" dirty="0" smtClean="0"/>
              <a:t>Headstone Mounting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75" y="1969610"/>
            <a:ext cx="3810000" cy="4114800"/>
          </a:xfrm>
        </p:spPr>
        <p:txBody>
          <a:bodyPr/>
          <a:lstStyle/>
          <a:p>
            <a:r>
              <a:rPr lang="en-US" sz="2400" dirty="0" smtClean="0"/>
              <a:t>Minimal to no impact on cycle time</a:t>
            </a:r>
          </a:p>
          <a:p>
            <a:r>
              <a:rPr lang="en-US" sz="2400" dirty="0" smtClean="0"/>
              <a:t>Sealant injected during Drill -&gt; Driver shuttle move</a:t>
            </a:r>
          </a:p>
          <a:p>
            <a:r>
              <a:rPr lang="en-US" sz="2400" dirty="0" smtClean="0"/>
              <a:t>Total </a:t>
            </a:r>
            <a:r>
              <a:rPr lang="en-US" sz="2400" dirty="0" smtClean="0"/>
              <a:t>sealant</a:t>
            </a:r>
            <a:r>
              <a:rPr lang="en-US" sz="2400" dirty="0" smtClean="0"/>
              <a:t> </a:t>
            </a:r>
            <a:r>
              <a:rPr lang="en-US" sz="2400" dirty="0" smtClean="0"/>
              <a:t>cycle time 200-500ms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65" y="2276850"/>
            <a:ext cx="4359668" cy="2895600"/>
          </a:xfrm>
        </p:spPr>
      </p:pic>
    </p:spTree>
    <p:extLst>
      <p:ext uri="{BB962C8B-B14F-4D97-AF65-F5344CB8AC3E}">
        <p14:creationId xmlns:p14="http://schemas.microsoft.com/office/powerpoint/2010/main" val="26563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Broken Drill Bit Detection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5" y="2238445"/>
            <a:ext cx="4647005" cy="313660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08015"/>
            <a:ext cx="3810000" cy="4114800"/>
          </a:xfrm>
        </p:spPr>
        <p:txBody>
          <a:bodyPr/>
          <a:lstStyle/>
          <a:p>
            <a:r>
              <a:rPr lang="en-US" dirty="0" smtClean="0"/>
              <a:t>Drill bit breaks beam before drill extends to panel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55847-8591-4BB0-B1D9-7A05B39B63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05370" y="2392065"/>
            <a:ext cx="2419515" cy="4608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66965" y="2929735"/>
            <a:ext cx="230430" cy="145939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6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Compliant Touch Off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5"/>
          <a:stretch/>
        </p:blipFill>
        <p:spPr>
          <a:xfrm>
            <a:off x="501070" y="2238445"/>
            <a:ext cx="4194110" cy="3072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Cutter length measurement</a:t>
            </a:r>
          </a:p>
          <a:p>
            <a:r>
              <a:rPr lang="en-US" dirty="0" smtClean="0"/>
              <a:t>Blue button floats in housing</a:t>
            </a:r>
          </a:p>
          <a:p>
            <a:r>
              <a:rPr lang="en-US" dirty="0" err="1" smtClean="0"/>
              <a:t>Prox</a:t>
            </a:r>
            <a:r>
              <a:rPr lang="en-US" dirty="0" smtClean="0"/>
              <a:t> switch detects touch off and records cutter length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55847-8591-4BB0-B1D9-7A05B39B632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54690" y="279790"/>
            <a:ext cx="7467600" cy="838200"/>
          </a:xfrm>
        </p:spPr>
        <p:txBody>
          <a:bodyPr/>
          <a:lstStyle/>
          <a:p>
            <a:r>
              <a:rPr lang="en-US" sz="3600" dirty="0" smtClean="0"/>
              <a:t>Fastener Length Verification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r="8956" b="23778"/>
          <a:stretch/>
        </p:blipFill>
        <p:spPr bwMode="auto">
          <a:xfrm>
            <a:off x="400593" y="1732820"/>
            <a:ext cx="4943573" cy="339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493720" y="2123230"/>
            <a:ext cx="3379640" cy="193899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Light curtain measures length of rivet/bolt in fingers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Also senses if rivet is not present</a:t>
            </a:r>
          </a:p>
        </p:txBody>
      </p:sp>
    </p:spTree>
    <p:extLst>
      <p:ext uri="{BB962C8B-B14F-4D97-AF65-F5344CB8AC3E}">
        <p14:creationId xmlns:p14="http://schemas.microsoft.com/office/powerpoint/2010/main" val="11359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0" y="108488"/>
            <a:ext cx="8857281" cy="1143000"/>
          </a:xfrm>
        </p:spPr>
        <p:txBody>
          <a:bodyPr/>
          <a:lstStyle/>
          <a:p>
            <a:r>
              <a:rPr lang="en-US" dirty="0" smtClean="0"/>
              <a:t>Tandem X Axis Drive for Best Machine Accuracy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350" y="1714496"/>
            <a:ext cx="6275370" cy="41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17143" r="17174"/>
          <a:stretch/>
        </p:blipFill>
        <p:spPr bwMode="auto">
          <a:xfrm>
            <a:off x="371909" y="1547155"/>
            <a:ext cx="4502331" cy="4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Fastener Eject</a:t>
            </a:r>
            <a:endParaRPr lang="en-US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608935" y="2238445"/>
            <a:ext cx="2649945" cy="70788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Incorrect fastener is automatically rejected</a:t>
            </a:r>
          </a:p>
        </p:txBody>
      </p:sp>
    </p:spTree>
    <p:extLst>
      <p:ext uri="{BB962C8B-B14F-4D97-AF65-F5344CB8AC3E}">
        <p14:creationId xmlns:p14="http://schemas.microsoft.com/office/powerpoint/2010/main" val="16835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Rivet/Bolt Driver Tool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 b="10187"/>
          <a:stretch/>
        </p:blipFill>
        <p:spPr bwMode="auto">
          <a:xfrm>
            <a:off x="2382915" y="1278320"/>
            <a:ext cx="3763690" cy="48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665" y="1777585"/>
            <a:ext cx="4339765" cy="4318415"/>
          </a:xfrm>
        </p:spPr>
        <p:txBody>
          <a:bodyPr/>
          <a:lstStyle/>
          <a:p>
            <a:r>
              <a:rPr lang="en-US" dirty="0" smtClean="0"/>
              <a:t>Design based around the </a:t>
            </a:r>
            <a:r>
              <a:rPr lang="en-US" dirty="0" err="1" smtClean="0"/>
              <a:t>Exlar</a:t>
            </a:r>
            <a:r>
              <a:rPr lang="en-US" dirty="0" smtClean="0"/>
              <a:t> FT60 series linear actuator</a:t>
            </a:r>
          </a:p>
          <a:p>
            <a:endParaRPr lang="en-US" dirty="0"/>
          </a:p>
        </p:txBody>
      </p:sp>
      <p:pic>
        <p:nvPicPr>
          <p:cNvPr id="6" name="Picture 4" descr="C:\Users\reesea\Desktop\IMG_20120131_114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3544215"/>
            <a:ext cx="3779520" cy="2834640"/>
          </a:xfrm>
          <a:prstGeom prst="rect">
            <a:avLst/>
          </a:prstGeom>
          <a:noFill/>
        </p:spPr>
      </p:pic>
      <p:pic>
        <p:nvPicPr>
          <p:cNvPr id="7" name="Picture 5" descr="C:\Users\reesea\Desktop\IMG_20120201_171008.jpg"/>
          <p:cNvPicPr>
            <a:picLocks noChangeAspect="1" noChangeArrowheads="1"/>
          </p:cNvPicPr>
          <p:nvPr/>
        </p:nvPicPr>
        <p:blipFill>
          <a:blip r:embed="rId3" cstate="print"/>
          <a:srcRect l="16667" t="14787" r="16667" b="17173"/>
          <a:stretch>
            <a:fillRect/>
          </a:stretch>
        </p:blipFill>
        <p:spPr bwMode="auto">
          <a:xfrm>
            <a:off x="693094" y="3544214"/>
            <a:ext cx="3703214" cy="283464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2"/>
          <a:stretch/>
        </p:blipFill>
        <p:spPr bwMode="auto">
          <a:xfrm>
            <a:off x="5109670" y="636966"/>
            <a:ext cx="3494840" cy="32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6B4D0-85B3-406B-B008-BA1DDE05B58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Anvil Socket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716819-4E8A-48BF-899C-CBDE17AA9096}" type="slidenum">
              <a:rPr lang="en-US" smtClean="0"/>
              <a:pPr/>
              <a:t>33</a:t>
            </a:fld>
            <a:endParaRPr lang="en-US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 t="17915" b="25758"/>
          <a:stretch>
            <a:fillRect/>
          </a:stretch>
        </p:blipFill>
        <p:spPr bwMode="auto">
          <a:xfrm>
            <a:off x="-113410" y="1886128"/>
            <a:ext cx="4534297" cy="15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 t="17915" b="25758"/>
          <a:stretch>
            <a:fillRect/>
          </a:stretch>
        </p:blipFill>
        <p:spPr bwMode="auto">
          <a:xfrm>
            <a:off x="-113410" y="3691163"/>
            <a:ext cx="4534297" cy="15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0800000">
            <a:off x="2035331" y="2770699"/>
            <a:ext cx="694771" cy="105347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stealth" w="lg" len="lg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1704498">
            <a:off x="1811577" y="2269210"/>
            <a:ext cx="217660" cy="444897"/>
          </a:xfrm>
          <a:prstGeom prst="arc">
            <a:avLst>
              <a:gd name="adj1" fmla="val 6110422"/>
              <a:gd name="adj2" fmla="val 14649068"/>
            </a:avLst>
          </a:prstGeom>
          <a:ln w="38100">
            <a:solidFill>
              <a:srgbClr val="00FF00"/>
            </a:solidFill>
            <a:prstDash val="sysDash"/>
            <a:headEnd type="stealth" w="lg" len="lg"/>
            <a:tailEnd type="none" w="lg" len="lg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2267701" y="1777585"/>
            <a:ext cx="2457920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Bullet-nose pin ensures correct tool alignment</a:t>
            </a:r>
          </a:p>
        </p:txBody>
      </p:sp>
      <p:sp>
        <p:nvSpPr>
          <p:cNvPr id="16393" name="TextBox 7"/>
          <p:cNvSpPr txBox="1">
            <a:spLocks noChangeArrowheads="1"/>
          </p:cNvSpPr>
          <p:nvPr/>
        </p:nvSpPr>
        <p:spPr bwMode="auto">
          <a:xfrm>
            <a:off x="2229294" y="3697835"/>
            <a:ext cx="249632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Tolerates ±8° misalignment during insertion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8380" y="2852925"/>
            <a:ext cx="4608333" cy="272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  <a:lum bright="10000" contrast="30000"/>
          </a:blip>
          <a:srcRect/>
          <a:stretch>
            <a:fillRect/>
          </a:stretch>
        </p:blipFill>
        <p:spPr bwMode="auto">
          <a:xfrm>
            <a:off x="5493720" y="1431940"/>
            <a:ext cx="4172013" cy="24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223415" y="5080415"/>
            <a:ext cx="1920187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Arial" pitchFamily="34" charset="0"/>
                <a:cs typeface="Arial" pitchFamily="34" charset="0"/>
              </a:rPr>
              <a:t>Ball detent retention mechanism</a:t>
            </a:r>
          </a:p>
        </p:txBody>
      </p:sp>
    </p:spTree>
    <p:extLst>
      <p:ext uri="{BB962C8B-B14F-4D97-AF65-F5344CB8AC3E}">
        <p14:creationId xmlns:p14="http://schemas.microsoft.com/office/powerpoint/2010/main" val="10747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Air Gap Panel Protection</a:t>
            </a:r>
          </a:p>
        </p:txBody>
      </p:sp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4BA4A2-9096-4079-A526-DCDE362A1C5B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3" y="1295400"/>
            <a:ext cx="761161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90600" y="2667000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 sensor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2514600" y="2805500"/>
            <a:ext cx="914400" cy="13849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90600" y="2057400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2514600" y="2057400"/>
            <a:ext cx="1219200" cy="1385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7" name="Rectangle 6"/>
          <p:cNvSpPr/>
          <p:nvPr/>
        </p:nvSpPr>
        <p:spPr>
          <a:xfrm>
            <a:off x="3803900" y="1969610"/>
            <a:ext cx="1113745" cy="192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4764026" y="3239726"/>
            <a:ext cx="1267364" cy="48139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31390" y="3101226"/>
            <a:ext cx="115215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anvil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22" name="Straight Arrow Connector 21"/>
          <p:cNvCxnSpPr>
            <a:stCxn id="23" idx="1"/>
          </p:cNvCxnSpPr>
          <p:nvPr/>
        </p:nvCxnSpPr>
        <p:spPr>
          <a:xfrm flipH="1" flipV="1">
            <a:off x="4764026" y="5810110"/>
            <a:ext cx="1416612" cy="21531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180638" y="5886920"/>
            <a:ext cx="2385481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Pressure foot/Clamp pad</a:t>
            </a:r>
          </a:p>
        </p:txBody>
      </p:sp>
      <p:cxnSp>
        <p:nvCxnSpPr>
          <p:cNvPr id="25" name="Straight Arrow Connector 24"/>
          <p:cNvCxnSpPr>
            <a:stCxn id="26" idx="1"/>
          </p:cNvCxnSpPr>
          <p:nvPr/>
        </p:nvCxnSpPr>
        <p:spPr>
          <a:xfrm flipH="1" flipV="1">
            <a:off x="5263291" y="6078945"/>
            <a:ext cx="917348" cy="3268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180639" y="6267253"/>
            <a:ext cx="1118116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Panel</a:t>
            </a:r>
          </a:p>
        </p:txBody>
      </p:sp>
      <p:cxnSp>
        <p:nvCxnSpPr>
          <p:cNvPr id="29" name="Straight Arrow Connector 28"/>
          <p:cNvCxnSpPr>
            <a:stCxn id="30" idx="3"/>
          </p:cNvCxnSpPr>
          <p:nvPr/>
        </p:nvCxnSpPr>
        <p:spPr>
          <a:xfrm flipV="1">
            <a:off x="3124200" y="5866555"/>
            <a:ext cx="1140560" cy="16340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14080" y="5891459"/>
            <a:ext cx="101012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721964" y="2334399"/>
            <a:ext cx="1384766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Anvil socket</a:t>
            </a: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H="1">
            <a:off x="4917646" y="2472899"/>
            <a:ext cx="804318" cy="4018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</p:spTree>
    <p:extLst>
      <p:ext uri="{BB962C8B-B14F-4D97-AF65-F5344CB8AC3E}">
        <p14:creationId xmlns:p14="http://schemas.microsoft.com/office/powerpoint/2010/main" val="12299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59" y="152400"/>
            <a:ext cx="7772400" cy="1143000"/>
          </a:xfrm>
        </p:spPr>
        <p:txBody>
          <a:bodyPr/>
          <a:lstStyle/>
          <a:p>
            <a:r>
              <a:rPr lang="en-US" dirty="0" smtClean="0"/>
              <a:t>Air Gap Panel Protection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2" descr="C:\Users\reesea\Desktop\IMG_20140210_121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75" y="1423237"/>
            <a:ext cx="3741731" cy="4988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2078" y="2722561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 sensor</a:t>
            </a: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2766966" y="2861061"/>
            <a:ext cx="3325112" cy="60634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 flipV="1">
            <a:off x="3178440" y="3990472"/>
            <a:ext cx="2913638" cy="692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2078" y="3921222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anvil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>
            <a:stCxn id="15" idx="1"/>
          </p:cNvCxnSpPr>
          <p:nvPr/>
        </p:nvCxnSpPr>
        <p:spPr>
          <a:xfrm flipH="1">
            <a:off x="3381446" y="3460392"/>
            <a:ext cx="2710632" cy="14551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92078" y="3321892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Anvil socket</a:t>
            </a:r>
          </a:p>
        </p:txBody>
      </p:sp>
      <p:cxnSp>
        <p:nvCxnSpPr>
          <p:cNvPr id="19" name="Straight Arrow Connector 18"/>
          <p:cNvCxnSpPr>
            <a:stCxn id="20" idx="1"/>
          </p:cNvCxnSpPr>
          <p:nvPr/>
        </p:nvCxnSpPr>
        <p:spPr>
          <a:xfrm flipH="1" flipV="1">
            <a:off x="3381446" y="1854396"/>
            <a:ext cx="2710632" cy="40733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92078" y="2123230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 inserter</a:t>
            </a:r>
          </a:p>
        </p:txBody>
      </p:sp>
    </p:spTree>
    <p:extLst>
      <p:ext uri="{BB962C8B-B14F-4D97-AF65-F5344CB8AC3E}">
        <p14:creationId xmlns:p14="http://schemas.microsoft.com/office/powerpoint/2010/main" val="8614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44" y="228600"/>
            <a:ext cx="7772400" cy="1143000"/>
          </a:xfrm>
        </p:spPr>
        <p:txBody>
          <a:bodyPr/>
          <a:lstStyle/>
          <a:p>
            <a:r>
              <a:rPr lang="en-US" dirty="0" smtClean="0"/>
              <a:t>Air Gap Panel Protection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3" descr="C:\Users\reesea\Desktop\IMG_20140210_121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90" y="1662370"/>
            <a:ext cx="6245439" cy="46854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06229" y="2887234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 sensor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5071265" y="3025734"/>
            <a:ext cx="1834964" cy="13849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cxnSp>
        <p:nvCxnSpPr>
          <p:cNvPr id="11" name="Straight Arrow Connector 10"/>
          <p:cNvCxnSpPr>
            <a:stCxn id="12" idx="1"/>
          </p:cNvCxnSpPr>
          <p:nvPr/>
        </p:nvCxnSpPr>
        <p:spPr>
          <a:xfrm flipH="1" flipV="1">
            <a:off x="4917645" y="3390595"/>
            <a:ext cx="1994489" cy="7681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12134" y="3328905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Anvil socket</a:t>
            </a:r>
          </a:p>
        </p:txBody>
      </p:sp>
      <p:cxnSp>
        <p:nvCxnSpPr>
          <p:cNvPr id="14" name="Straight Arrow Connector 13"/>
          <p:cNvCxnSpPr>
            <a:stCxn id="15" idx="1"/>
          </p:cNvCxnSpPr>
          <p:nvPr/>
        </p:nvCxnSpPr>
        <p:spPr>
          <a:xfrm flipH="1" flipV="1">
            <a:off x="4687215" y="3736240"/>
            <a:ext cx="2224919" cy="19153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12134" y="3789270"/>
            <a:ext cx="152400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anvil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53846" y="5746208"/>
            <a:ext cx="2342704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Pressure foot/Clamp pad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4687216" y="5272442"/>
            <a:ext cx="1766630" cy="61226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oval"/>
          </a:ln>
          <a:effectLst>
            <a:outerShdw blurRad="50800" dist="25400" dir="5400000" algn="ctr" rotWithShape="0">
              <a:srgbClr val="000000"/>
            </a:outerShdw>
          </a:effectLst>
        </p:spPr>
      </p:cxnSp>
    </p:spTree>
    <p:extLst>
      <p:ext uri="{BB962C8B-B14F-4D97-AF65-F5344CB8AC3E}">
        <p14:creationId xmlns:p14="http://schemas.microsoft.com/office/powerpoint/2010/main" val="40154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Normal Rivet Insertion</a:t>
            </a:r>
          </a:p>
        </p:txBody>
      </p:sp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4BA4A2-9096-4079-A526-DCDE362A1C5B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3" y="1295400"/>
            <a:ext cx="761161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0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77" y="189432"/>
            <a:ext cx="7772400" cy="1143000"/>
          </a:xfrm>
        </p:spPr>
        <p:txBody>
          <a:bodyPr/>
          <a:lstStyle/>
          <a:p>
            <a:r>
              <a:rPr lang="en-US" dirty="0" smtClean="0"/>
              <a:t>Normal Rivet Insertion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2" y="1295400"/>
            <a:ext cx="761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c 7"/>
          <p:cNvSpPr/>
          <p:nvPr/>
        </p:nvSpPr>
        <p:spPr>
          <a:xfrm>
            <a:off x="2728560" y="5491688"/>
            <a:ext cx="1613010" cy="845014"/>
          </a:xfrm>
          <a:prstGeom prst="arc">
            <a:avLst>
              <a:gd name="adj1" fmla="val 685100"/>
              <a:gd name="adj2" fmla="val 5223537"/>
            </a:avLst>
          </a:prstGeom>
          <a:ln w="25400">
            <a:solidFill>
              <a:srgbClr val="FF0000"/>
            </a:solidFill>
            <a:headEnd type="arrow"/>
            <a:tailEnd type="none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7184" y="6198202"/>
            <a:ext cx="2853275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 tail inserted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into hole correctly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5249"/>
            <a:ext cx="7772400" cy="1143000"/>
          </a:xfrm>
        </p:spPr>
        <p:txBody>
          <a:bodyPr/>
          <a:lstStyle/>
          <a:p>
            <a:r>
              <a:rPr lang="en-US" dirty="0" smtClean="0"/>
              <a:t>Normal Rivet Insertion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2" y="1295400"/>
            <a:ext cx="761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5"/>
          <p:cNvSpPr/>
          <p:nvPr/>
        </p:nvSpPr>
        <p:spPr>
          <a:xfrm>
            <a:off x="4401553" y="5511652"/>
            <a:ext cx="1613010" cy="917381"/>
          </a:xfrm>
          <a:prstGeom prst="arc">
            <a:avLst>
              <a:gd name="adj1" fmla="val 5400340"/>
              <a:gd name="adj2" fmla="val 10098417"/>
            </a:avLst>
          </a:prstGeom>
          <a:ln w="25400">
            <a:solidFill>
              <a:srgbClr val="FF0000"/>
            </a:solidFill>
            <a:headEnd type="none"/>
            <a:tailEnd type="arrow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93028" y="6182138"/>
            <a:ext cx="2853275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 is fully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inserted, with face of die contacting the rivet head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2751052" y="2261730"/>
            <a:ext cx="976038" cy="13849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6192" y="2123230"/>
            <a:ext cx="198486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 remains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open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>
            <a:stCxn id="12" idx="3"/>
          </p:cNvCxnSpPr>
          <p:nvPr/>
        </p:nvCxnSpPr>
        <p:spPr>
          <a:xfrm>
            <a:off x="2831575" y="2991425"/>
            <a:ext cx="588275" cy="20714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9045" y="2852925"/>
            <a:ext cx="252253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Sensor does not detect motion</a:t>
            </a:r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 flipV="1">
            <a:off x="3043382" y="5733300"/>
            <a:ext cx="1067758" cy="31033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92360" y="5905139"/>
            <a:ext cx="1851022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Fingers release rivet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3845" y="1892800"/>
            <a:ext cx="12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en-US" sz="96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9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55" y="0"/>
            <a:ext cx="7772400" cy="1143000"/>
          </a:xfrm>
        </p:spPr>
        <p:txBody>
          <a:bodyPr/>
          <a:lstStyle/>
          <a:p>
            <a:r>
              <a:rPr lang="en-US" dirty="0" smtClean="0"/>
              <a:t>Dual-Drive Gearboxes on Y Axis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334" y="1239915"/>
            <a:ext cx="7132443" cy="47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Normal Rivet Insertion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2" y="1295400"/>
            <a:ext cx="761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6" idx="3"/>
          </p:cNvCxnSpPr>
          <p:nvPr/>
        </p:nvCxnSpPr>
        <p:spPr>
          <a:xfrm flipV="1">
            <a:off x="2524335" y="2545685"/>
            <a:ext cx="1049135" cy="15402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475" y="2468875"/>
            <a:ext cx="1984860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Axis drives downward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to close the air gap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9475" y="3083355"/>
            <a:ext cx="1984860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CNC proceeds with rivet upset cycle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3845" y="1892800"/>
            <a:ext cx="12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</a:t>
            </a:r>
            <a:endParaRPr lang="en-US" sz="96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4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Failed Insertion - Jammed</a:t>
            </a:r>
          </a:p>
        </p:txBody>
      </p:sp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4BA4A2-9096-4079-A526-DCDE362A1C5B}" type="slidenum">
              <a:rPr lang="en-US" smtClean="0"/>
              <a:pPr eaLnBrk="1" hangingPunct="1"/>
              <a:t>41</a:t>
            </a:fld>
            <a:endParaRPr lang="en-US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3" y="1295400"/>
            <a:ext cx="761161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3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Failed Insertion - Jammed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2" y="1295400"/>
            <a:ext cx="761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/>
          <p:cNvSpPr/>
          <p:nvPr/>
        </p:nvSpPr>
        <p:spPr>
          <a:xfrm>
            <a:off x="4396542" y="5484464"/>
            <a:ext cx="1613010" cy="917381"/>
          </a:xfrm>
          <a:prstGeom prst="arc">
            <a:avLst>
              <a:gd name="adj1" fmla="val 5400340"/>
              <a:gd name="adj2" fmla="val 10098417"/>
            </a:avLst>
          </a:prstGeom>
          <a:ln w="25400">
            <a:solidFill>
              <a:srgbClr val="FF0000"/>
            </a:solidFill>
            <a:headEnd type="none"/>
            <a:tailEnd type="arrow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8017" y="6154950"/>
            <a:ext cx="2853275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Rivet tail hits countersink, jamming between the panel and the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die face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Failed Insertion - Jammed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2" y="1295400"/>
            <a:ext cx="761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3845" y="1892800"/>
            <a:ext cx="12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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>
            <a:stCxn id="7" idx="3"/>
          </p:cNvCxnSpPr>
          <p:nvPr/>
        </p:nvCxnSpPr>
        <p:spPr>
          <a:xfrm flipV="1">
            <a:off x="2831575" y="2315255"/>
            <a:ext cx="895515" cy="13114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9045" y="2123230"/>
            <a:ext cx="2522530" cy="64633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 </a:t>
            </a:r>
            <a:r>
              <a:rPr lang="en-US" sz="1200" kern="0" dirty="0" smtClean="0">
                <a:solidFill>
                  <a:srgbClr val="000000"/>
                </a:solidFill>
              </a:rPr>
              <a:t>remains partially open – only spring force is applied to the tipped rivet (50 </a:t>
            </a:r>
            <a:r>
              <a:rPr lang="en-US" sz="1200" kern="0" dirty="0" err="1" smtClean="0">
                <a:solidFill>
                  <a:srgbClr val="000000"/>
                </a:solidFill>
              </a:rPr>
              <a:t>lbs</a:t>
            </a:r>
            <a:r>
              <a:rPr lang="en-US" sz="1200" kern="0" dirty="0" smtClean="0">
                <a:solidFill>
                  <a:srgbClr val="000000"/>
                </a:solidFill>
              </a:rPr>
              <a:t> / 220 N)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2831575" y="2991425"/>
            <a:ext cx="588275" cy="20714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25400" dir="5400000" algn="ctr" rotWithShape="0">
              <a:srgbClr val="000000"/>
            </a:outerShdw>
          </a:effec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9045" y="2852925"/>
            <a:ext cx="2522530" cy="276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Sensor detects early motion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9045" y="3231627"/>
            <a:ext cx="2522530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CNC stops the cycle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before panel damage can occur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445"/>
            <a:ext cx="7772400" cy="1143000"/>
          </a:xfrm>
        </p:spPr>
        <p:txBody>
          <a:bodyPr/>
          <a:lstStyle/>
          <a:p>
            <a:r>
              <a:rPr lang="en-US" dirty="0" smtClean="0"/>
              <a:t>Failed Insertion - Laid-down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A94BB-C765-47BD-94FE-93B61338CA8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2" y="1302596"/>
            <a:ext cx="761161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3845" y="1892800"/>
            <a:ext cx="12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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rc 6"/>
          <p:cNvSpPr/>
          <p:nvPr/>
        </p:nvSpPr>
        <p:spPr>
          <a:xfrm>
            <a:off x="2728560" y="5502766"/>
            <a:ext cx="1613010" cy="845014"/>
          </a:xfrm>
          <a:prstGeom prst="arc">
            <a:avLst>
              <a:gd name="adj1" fmla="val 685100"/>
              <a:gd name="adj2" fmla="val 5223537"/>
            </a:avLst>
          </a:prstGeom>
          <a:ln w="25400">
            <a:solidFill>
              <a:srgbClr val="FF0000"/>
            </a:solidFill>
            <a:headEnd type="arrow"/>
            <a:tailEnd type="none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77145" y="6116947"/>
            <a:ext cx="2522530" cy="46166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Air gap system also protects against a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lai</a:t>
            </a:r>
            <a:r>
              <a:rPr lang="en-US" sz="1200" kern="0" dirty="0" smtClean="0">
                <a:solidFill>
                  <a:srgbClr val="000000"/>
                </a:solidFill>
              </a:rPr>
              <a:t>d-down rivet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 dirty="0" smtClean="0"/>
              <a:t>Bolt/Rivet Injector with Integrated Tool Changer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980" y="894270"/>
            <a:ext cx="7143330" cy="4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146605" y="3017520"/>
            <a:ext cx="1663895" cy="125639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Rivet/Bolt Injector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2360" y="1562801"/>
            <a:ext cx="6607465" cy="43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Injectors &amp; Anvil ATC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3830" y="1431940"/>
            <a:ext cx="4915840" cy="320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 b="19198"/>
          <a:stretch/>
        </p:blipFill>
        <p:spPr bwMode="auto">
          <a:xfrm>
            <a:off x="1922055" y="2891330"/>
            <a:ext cx="7017315" cy="365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2430" y="1547155"/>
            <a:ext cx="2304300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Modular injector system holds several injectors for different fastener types and diameters</a:t>
            </a: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2958990" y="2024209"/>
            <a:ext cx="1843440" cy="1327981"/>
          </a:xfrm>
          <a:prstGeom prst="straightConnector1">
            <a:avLst/>
          </a:prstGeom>
          <a:ln w="25400">
            <a:solidFill>
              <a:srgbClr val="FF0000"/>
            </a:solidFill>
            <a:tailEnd type="oval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55315" y="2891330"/>
            <a:ext cx="2534730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Servo indexing axis aligns each injector to the driver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4072735" y="2929735"/>
            <a:ext cx="1382580" cy="223205"/>
          </a:xfrm>
          <a:prstGeom prst="straightConnector1">
            <a:avLst/>
          </a:prstGeom>
          <a:ln w="25400">
            <a:solidFill>
              <a:srgbClr val="FF0000"/>
            </a:solidFill>
            <a:tailEnd type="oval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10405" y="4773175"/>
            <a:ext cx="2304300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Single injector module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830" y="5349250"/>
            <a:ext cx="1728225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Upper anvil tool change is integrated with the injector system</a:t>
            </a: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1922055" y="5272440"/>
            <a:ext cx="806505" cy="553864"/>
          </a:xfrm>
          <a:prstGeom prst="straightConnector1">
            <a:avLst/>
          </a:prstGeom>
          <a:ln w="25400">
            <a:solidFill>
              <a:srgbClr val="FF0000"/>
            </a:solidFill>
            <a:tailEnd type="oval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pic>
        <p:nvPicPr>
          <p:cNvPr id="2050" name="Picture 2" descr="C:\3410 - TAI\patent\FIGURES\Slid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2425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8602" y="528682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Fastener sent to Injector through feed tubes</a:t>
            </a:r>
          </a:p>
          <a:p>
            <a:r>
              <a:rPr lang="en-US" sz="1200" dirty="0" smtClean="0"/>
              <a:t>Sensor detects fastener’s arrival at Injector</a:t>
            </a:r>
          </a:p>
        </p:txBody>
      </p:sp>
    </p:spTree>
    <p:extLst>
      <p:ext uri="{BB962C8B-B14F-4D97-AF65-F5344CB8AC3E}">
        <p14:creationId xmlns:p14="http://schemas.microsoft.com/office/powerpoint/2010/main" val="30106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3410 - TAI\patent\FIGURES\Slid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2425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Fastener enters Chamber</a:t>
            </a:r>
          </a:p>
        </p:txBody>
      </p:sp>
    </p:spTree>
    <p:extLst>
      <p:ext uri="{BB962C8B-B14F-4D97-AF65-F5344CB8AC3E}">
        <p14:creationId xmlns:p14="http://schemas.microsoft.com/office/powerpoint/2010/main" val="13705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6643" r="8511" b="8987"/>
          <a:stretch/>
        </p:blipFill>
        <p:spPr bwMode="auto">
          <a:xfrm>
            <a:off x="1312335" y="1393535"/>
            <a:ext cx="6370470" cy="45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Process Head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Fastener settles in Catch Blocks</a:t>
            </a:r>
          </a:p>
        </p:txBody>
      </p:sp>
      <p:pic>
        <p:nvPicPr>
          <p:cNvPr id="9" name="Picture 2" descr="C:\3410 - TAI\patent\FIGURES\Slid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2425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Injector Pusher extends and engages fastener’s head and begins pushing towards Fingers</a:t>
            </a:r>
          </a:p>
        </p:txBody>
      </p:sp>
      <p:pic>
        <p:nvPicPr>
          <p:cNvPr id="8" name="Picture 2" descr="C:\3410 - TAI\patent\FIGURES\Slide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2425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431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Pusher extends fully and snaps fastener into Fingers</a:t>
            </a:r>
          </a:p>
        </p:txBody>
      </p:sp>
    </p:spTree>
    <p:extLst>
      <p:ext uri="{BB962C8B-B14F-4D97-AF65-F5344CB8AC3E}">
        <p14:creationId xmlns:p14="http://schemas.microsoft.com/office/powerpoint/2010/main" val="316916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431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Pusher retracts and Injector is reset for next cycle</a:t>
            </a:r>
          </a:p>
        </p:txBody>
      </p:sp>
    </p:spTree>
    <p:extLst>
      <p:ext uri="{BB962C8B-B14F-4D97-AF65-F5344CB8AC3E}">
        <p14:creationId xmlns:p14="http://schemas.microsoft.com/office/powerpoint/2010/main" val="37299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3410 - TAI\patent\FIGURES\Slid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35" y="1295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Shuttle table moves Driver to drilled hole, injection cycle complete</a:t>
            </a:r>
          </a:p>
        </p:txBody>
      </p:sp>
    </p:spTree>
    <p:extLst>
      <p:ext uri="{BB962C8B-B14F-4D97-AF65-F5344CB8AC3E}">
        <p14:creationId xmlns:p14="http://schemas.microsoft.com/office/powerpoint/2010/main" val="737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35" y="1295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INJECTOR EJECTION EXAMPLE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Backwards fastener sent to Injector </a:t>
            </a:r>
          </a:p>
          <a:p>
            <a:r>
              <a:rPr lang="en-US" sz="1200" dirty="0" smtClean="0"/>
              <a:t>(Same procedure occurs for multiple fasteners sent, etc.)</a:t>
            </a:r>
          </a:p>
        </p:txBody>
      </p:sp>
    </p:spTree>
    <p:extLst>
      <p:ext uri="{BB962C8B-B14F-4D97-AF65-F5344CB8AC3E}">
        <p14:creationId xmlns:p14="http://schemas.microsoft.com/office/powerpoint/2010/main" val="28836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431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Backwards fastener enters Chamber</a:t>
            </a:r>
          </a:p>
        </p:txBody>
      </p:sp>
    </p:spTree>
    <p:extLst>
      <p:ext uri="{BB962C8B-B14F-4D97-AF65-F5344CB8AC3E}">
        <p14:creationId xmlns:p14="http://schemas.microsoft.com/office/powerpoint/2010/main" val="1366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431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Backwards fastener settle on Catch Blocks</a:t>
            </a:r>
          </a:p>
        </p:txBody>
      </p:sp>
    </p:spTree>
    <p:extLst>
      <p:ext uri="{BB962C8B-B14F-4D97-AF65-F5344CB8AC3E}">
        <p14:creationId xmlns:p14="http://schemas.microsoft.com/office/powerpoint/2010/main" val="9965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Pusher attempts to extend but cannot extend due to backwards fastener</a:t>
            </a:r>
          </a:p>
          <a:p>
            <a:r>
              <a:rPr lang="en-US" sz="1200" dirty="0" smtClean="0"/>
              <a:t>(Same happens when multiple fasteners are sent at the same time)</a:t>
            </a:r>
          </a:p>
        </p:txBody>
      </p:sp>
      <p:pic>
        <p:nvPicPr>
          <p:cNvPr id="8" name="Picture 2" descr="C:\3410 - TAI\patent\FIGURES\Slide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431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After a timeout which indicates a jam, the Pusher retracts. </a:t>
            </a:r>
          </a:p>
        </p:txBody>
      </p:sp>
      <p:pic>
        <p:nvPicPr>
          <p:cNvPr id="8" name="Picture 2" descr="C:\3410 - TAI\patent\FIGURES\Slide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431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43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7734"/>
          <a:stretch/>
        </p:blipFill>
        <p:spPr bwMode="auto">
          <a:xfrm>
            <a:off x="4572000" y="469886"/>
            <a:ext cx="3802095" cy="4689844"/>
          </a:xfrm>
          <a:prstGeom prst="rect">
            <a:avLst/>
          </a:prstGeom>
          <a:noFill/>
        </p:spPr>
      </p:pic>
      <p:pic>
        <p:nvPicPr>
          <p:cNvPr id="5" name="Content Placeholder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" y="356600"/>
            <a:ext cx="5116198" cy="311080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8144" r="9519"/>
          <a:stretch/>
        </p:blipFill>
        <p:spPr bwMode="auto">
          <a:xfrm>
            <a:off x="309045" y="3785957"/>
            <a:ext cx="3571665" cy="27475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3968" y="540922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Completely open head design for easy access to process tools</a:t>
            </a:r>
          </a:p>
        </p:txBody>
      </p:sp>
    </p:spTree>
    <p:extLst>
      <p:ext uri="{BB962C8B-B14F-4D97-AF65-F5344CB8AC3E}">
        <p14:creationId xmlns:p14="http://schemas.microsoft.com/office/powerpoint/2010/main" val="26412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35" y="1304225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Bombay Ejection Doors open and Fastener is blown out</a:t>
            </a:r>
          </a:p>
          <a:p>
            <a:r>
              <a:rPr lang="en-US" sz="1200" dirty="0" smtClean="0"/>
              <a:t>(In the case of multiple fasteners fed, all fasteners are cleared from the Injector at this point)</a:t>
            </a:r>
          </a:p>
        </p:txBody>
      </p:sp>
    </p:spTree>
    <p:extLst>
      <p:ext uri="{BB962C8B-B14F-4D97-AF65-F5344CB8AC3E}">
        <p14:creationId xmlns:p14="http://schemas.microsoft.com/office/powerpoint/2010/main" val="35202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Bottom view of Injector with Bombay Doors open</a:t>
            </a:r>
          </a:p>
        </p:txBody>
      </p:sp>
      <p:pic>
        <p:nvPicPr>
          <p:cNvPr id="8" name="Picture 2" descr="C:\3410 - TAI\patent\FIGURES\Slide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35" y="115665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3410 - TAI\patent\FIGURES\Slide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35" y="1304225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RIVETING MACHINE INJECTOR OVERVIEW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08602" y="5286824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Bombay Doors close and Injector is reset to receive the next fastener</a:t>
            </a:r>
          </a:p>
        </p:txBody>
      </p:sp>
    </p:spTree>
    <p:extLst>
      <p:ext uri="{BB962C8B-B14F-4D97-AF65-F5344CB8AC3E}">
        <p14:creationId xmlns:p14="http://schemas.microsoft.com/office/powerpoint/2010/main" val="41722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922338" y="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Rivet Injector Bomb Bay Doors Closed</a:t>
            </a:r>
          </a:p>
        </p:txBody>
      </p:sp>
      <p:sp>
        <p:nvSpPr>
          <p:cNvPr id="205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51015" y="6049963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 smtClean="0"/>
              <a:t>Images and Content Proprietary of </a:t>
            </a:r>
            <a:r>
              <a:rPr lang="en-US" sz="1200" dirty="0" err="1" smtClean="0"/>
              <a:t>Electroimpact</a:t>
            </a:r>
            <a:r>
              <a:rPr lang="en-US" sz="1200" dirty="0" smtClean="0"/>
              <a:t> </a:t>
            </a:r>
            <a:r>
              <a:rPr lang="en-US" sz="1200" dirty="0" err="1" smtClean="0"/>
              <a:t>Inc</a:t>
            </a:r>
            <a:r>
              <a:rPr lang="en-US" sz="1200" dirty="0" smtClean="0"/>
              <a:t> and may not be reused without written consent</a:t>
            </a:r>
          </a:p>
        </p:txBody>
      </p:sp>
      <p:pic>
        <p:nvPicPr>
          <p:cNvPr id="2052" name="Picture 4" descr="C:\Users\ryanl\Desktop\New folder\_DSC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619250"/>
            <a:ext cx="7377112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1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smtClean="0"/>
              <a:t>Bomb Bay Doors Closed</a:t>
            </a:r>
          </a:p>
        </p:txBody>
      </p:sp>
      <p:sp>
        <p:nvSpPr>
          <p:cNvPr id="307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610" y="6031447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 smtClean="0"/>
              <a:t>Images and Content Proprietary of </a:t>
            </a:r>
            <a:r>
              <a:rPr lang="en-US" sz="1200" dirty="0" err="1" smtClean="0"/>
              <a:t>Electroimpact</a:t>
            </a:r>
            <a:r>
              <a:rPr lang="en-US" sz="1200" dirty="0" smtClean="0"/>
              <a:t> </a:t>
            </a:r>
            <a:r>
              <a:rPr lang="en-US" sz="1200" dirty="0" err="1" smtClean="0"/>
              <a:t>Inc</a:t>
            </a:r>
            <a:r>
              <a:rPr lang="en-US" sz="1200" dirty="0" smtClean="0"/>
              <a:t> and may not be reused without written consent</a:t>
            </a:r>
          </a:p>
        </p:txBody>
      </p:sp>
      <p:pic>
        <p:nvPicPr>
          <p:cNvPr id="3076" name="Picture 5" descr="C:\Users\ryanl\Desktop\New folder\_DSC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30" y="1086295"/>
            <a:ext cx="521176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8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296400" cy="1470025"/>
          </a:xfrm>
        </p:spPr>
        <p:txBody>
          <a:bodyPr/>
          <a:lstStyle/>
          <a:p>
            <a:pPr eaLnBrk="1" hangingPunct="1"/>
            <a:r>
              <a:rPr lang="en-US" smtClean="0"/>
              <a:t>Bomb Bay Doors Open</a:t>
            </a:r>
          </a:p>
        </p:txBody>
      </p:sp>
      <p:sp>
        <p:nvSpPr>
          <p:cNvPr id="51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smtClean="0"/>
              <a:t>Images and Content Proprietary of Electroimpact Inc and may not be reused without written consent</a:t>
            </a:r>
          </a:p>
        </p:txBody>
      </p:sp>
      <p:pic>
        <p:nvPicPr>
          <p:cNvPr id="5124" name="Picture 4" descr="C:\Users\ryanl\Desktop\New folder\_DSC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/>
          <a:stretch>
            <a:fillRect/>
          </a:stretch>
        </p:blipFill>
        <p:spPr bwMode="auto">
          <a:xfrm>
            <a:off x="2606675" y="1066800"/>
            <a:ext cx="4479925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4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 descr="\\filesrv\Additional\Current\3410_TAI_Fuselage_Riveting_Cell\Mechanical\Chip\CDR\resyn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2"/>
          <a:stretch>
            <a:fillRect/>
          </a:stretch>
        </p:blipFill>
        <p:spPr bwMode="auto">
          <a:xfrm>
            <a:off x="3124200" y="1903413"/>
            <a:ext cx="45720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6" descr="\\filesrv\Additional\Current\3410_TAI_Fuselage_Riveting_Cell\Mechanical\Chip\CDR\resyn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-29167"/>
          <a:stretch>
            <a:fillRect/>
          </a:stretch>
        </p:blipFill>
        <p:spPr bwMode="auto">
          <a:xfrm>
            <a:off x="1524000" y="1903413"/>
            <a:ext cx="6234113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Resync Camera System</a:t>
            </a:r>
          </a:p>
        </p:txBody>
      </p:sp>
      <p:sp>
        <p:nvSpPr>
          <p:cNvPr id="205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0BD82B-47DD-40C5-90D6-2148F9A28F15}" type="slidenum">
              <a:rPr lang="en-US" smtClean="0"/>
              <a:pPr eaLnBrk="1" hangingPunct="1"/>
              <a:t>66</a:t>
            </a:fld>
            <a:endParaRPr lang="en-US" smtClean="0"/>
          </a:p>
        </p:txBody>
      </p:sp>
      <p:cxnSp>
        <p:nvCxnSpPr>
          <p:cNvPr id="8" name="Straight Arrow Connector 7"/>
          <p:cNvCxnSpPr>
            <a:stCxn id="2055" idx="3"/>
          </p:cNvCxnSpPr>
          <p:nvPr/>
        </p:nvCxnSpPr>
        <p:spPr>
          <a:xfrm flipV="1">
            <a:off x="1966913" y="4184650"/>
            <a:ext cx="319087" cy="585788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152400" y="4586288"/>
            <a:ext cx="1814513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/>
              <a:t>LED Light Ring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286000" y="4572000"/>
            <a:ext cx="533400" cy="1366838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152400" y="5781675"/>
            <a:ext cx="306705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Keyence Flushness Measurement</a:t>
            </a:r>
          </a:p>
        </p:txBody>
      </p:sp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7635874" y="3352190"/>
            <a:ext cx="1508125" cy="8324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6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High Resolution Digital Camera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58963" y="2925763"/>
            <a:ext cx="581025" cy="611187"/>
          </a:xfrm>
          <a:prstGeom prst="straightConnector1">
            <a:avLst/>
          </a:prstGeom>
          <a:ln w="15875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TextBox 9"/>
          <p:cNvSpPr txBox="1">
            <a:spLocks noChangeArrowheads="1"/>
          </p:cNvSpPr>
          <p:nvPr/>
        </p:nvSpPr>
        <p:spPr bwMode="auto">
          <a:xfrm>
            <a:off x="549275" y="2755900"/>
            <a:ext cx="1401763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Macro Lens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810000" y="4572000"/>
            <a:ext cx="647700" cy="1209675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TextBox 9"/>
          <p:cNvSpPr txBox="1">
            <a:spLocks noChangeArrowheads="1"/>
          </p:cNvSpPr>
          <p:nvPr/>
        </p:nvSpPr>
        <p:spPr bwMode="auto">
          <a:xfrm>
            <a:off x="4038600" y="5754688"/>
            <a:ext cx="19050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85000"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Locating Base</a:t>
            </a:r>
          </a:p>
        </p:txBody>
      </p:sp>
    </p:spTree>
    <p:extLst>
      <p:ext uri="{BB962C8B-B14F-4D97-AF65-F5344CB8AC3E}">
        <p14:creationId xmlns:p14="http://schemas.microsoft.com/office/powerpoint/2010/main" val="30656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268BE1F-2FB1-414E-803D-6ED550487018}" type="slidenum">
              <a:rPr lang="en-US" smtClean="0"/>
              <a:pPr eaLnBrk="1" hangingPunct="1"/>
              <a:t>67</a:t>
            </a:fld>
            <a:endParaRPr lang="en-US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" y="12700"/>
            <a:ext cx="8839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Automatic </a:t>
            </a:r>
            <a:r>
              <a:rPr lang="en-US" sz="3200" dirty="0" err="1" smtClean="0"/>
              <a:t>Resync</a:t>
            </a:r>
            <a:r>
              <a:rPr lang="en-US" sz="3200" dirty="0" smtClean="0"/>
              <a:t> on Tacks or Drilled holes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381000" y="1139825"/>
            <a:ext cx="7543800" cy="4525963"/>
          </a:xfrm>
        </p:spPr>
        <p:txBody>
          <a:bodyPr/>
          <a:lstStyle/>
          <a:p>
            <a:r>
              <a:rPr lang="en-US" sz="2400" dirty="0" err="1" smtClean="0"/>
              <a:t>Cognex</a:t>
            </a:r>
            <a:r>
              <a:rPr lang="en-US" sz="2400" dirty="0" smtClean="0"/>
              <a:t> </a:t>
            </a:r>
            <a:r>
              <a:rPr lang="en-US" sz="2400" dirty="0" err="1" smtClean="0"/>
              <a:t>VisionPro</a:t>
            </a:r>
            <a:r>
              <a:rPr lang="en-US" sz="2400" dirty="0" smtClean="0"/>
              <a:t> Software</a:t>
            </a:r>
          </a:p>
          <a:p>
            <a:r>
              <a:rPr lang="en-US" sz="2400" dirty="0" smtClean="0"/>
              <a:t>Color Camera</a:t>
            </a:r>
          </a:p>
          <a:p>
            <a:r>
              <a:rPr lang="en-US" sz="2400" dirty="0" smtClean="0"/>
              <a:t>Variable LED brightness</a:t>
            </a:r>
          </a:p>
        </p:txBody>
      </p:sp>
      <p:pic>
        <p:nvPicPr>
          <p:cNvPr id="3078" name="Picture 6" descr="Cogn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765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\\filesrv\Additional\Current\3410_TAI_Fuselage_Riveting_Cell\Mechanical\Chip\Resync\GX6600 Images\Tacks\tack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65" y="3981450"/>
            <a:ext cx="230663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\\filesrv\Additional\Current\3410_TAI_Fuselage_Riveting_Cell\Mechanical\Chip\Resync\GX6600 Images\Tacks\tack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15" y="3948113"/>
            <a:ext cx="2062163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\\filesrv\Additional\Current\3410_TAI_Fuselage_Riveting_Cell\Mechanical\Chip\Resync\GX6600 Images\Tacks\tack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78" y="3948113"/>
            <a:ext cx="1960562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4080" y="3505810"/>
            <a:ext cx="4689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Tacks detected even with poor surface conditions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00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93095" y="318195"/>
            <a:ext cx="7772400" cy="1143000"/>
          </a:xfrm>
        </p:spPr>
        <p:txBody>
          <a:bodyPr/>
          <a:lstStyle/>
          <a:p>
            <a:r>
              <a:rPr lang="en-US" dirty="0" smtClean="0"/>
              <a:t>OPTIONAL:</a:t>
            </a:r>
            <a:br>
              <a:rPr lang="en-US" dirty="0" smtClean="0"/>
            </a:br>
            <a:r>
              <a:rPr lang="en-US" dirty="0" smtClean="0"/>
              <a:t>Rivet Flushness Measurement</a:t>
            </a:r>
          </a:p>
        </p:txBody>
      </p:sp>
      <p:sp>
        <p:nvSpPr>
          <p:cNvPr id="409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8051A9-ED57-4EF3-958C-4852E3D00E2A}" type="slidenum">
              <a:rPr lang="en-US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04800" y="1597025"/>
            <a:ext cx="54054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High Accuracy </a:t>
            </a:r>
            <a:r>
              <a:rPr lang="en-US" dirty="0">
                <a:solidFill>
                  <a:srgbClr val="000000"/>
                </a:solidFill>
              </a:rPr>
              <a:t>Laser displacement sensor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Red laser with CCD sensor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150mm +/- 40mm measurement range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0.12mm x 4.2mm beam spot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Wide spot reduces surface roughness noise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0.25µm repeatability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Sample rates of 2.5-1000µs (selectable)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IP 67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Robust measurement technology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high-end optics and controller perform </a:t>
            </a:r>
            <a:r>
              <a:rPr lang="en-US" sz="1600" dirty="0" err="1">
                <a:solidFill>
                  <a:srgbClr val="000000"/>
                </a:solidFill>
              </a:rPr>
              <a:t>repeatably</a:t>
            </a:r>
            <a:r>
              <a:rPr lang="en-US" sz="1600" dirty="0">
                <a:solidFill>
                  <a:srgbClr val="000000"/>
                </a:solidFill>
              </a:rPr>
              <a:t> under varying light and surface conditions</a:t>
            </a:r>
          </a:p>
        </p:txBody>
      </p:sp>
      <p:pic>
        <p:nvPicPr>
          <p:cNvPr id="4101" name="Picture 2" descr="\\filesrv\Additional\Current\3410_TAI_Fuselage_Riveting_Cell\Mechanical\Chip\CDR\flushne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81248"/>
            <a:ext cx="2775530" cy="30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4648200"/>
            <a:ext cx="2176462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OPTIONAL:</a:t>
            </a:r>
            <a:br>
              <a:rPr lang="en-US" dirty="0" smtClean="0"/>
            </a:br>
            <a:r>
              <a:rPr lang="en-US" dirty="0" smtClean="0"/>
              <a:t>Drill ATC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9CE22-7B1E-478A-95CC-B14D4F59DD36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1026" name="Picture 2" descr="\\FILESRV\Additional\Current\3410_TAI_Fuselage_Riveting_Cell\Photographs\Machine Pictures 9-13-12\Upper Head\Upper Head AT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05" y="1547155"/>
            <a:ext cx="6056994" cy="454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Riveting Head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66" y="1238952"/>
            <a:ext cx="7525863" cy="457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>
            <a:stCxn id="7" idx="1"/>
          </p:cNvCxnSpPr>
          <p:nvPr/>
        </p:nvCxnSpPr>
        <p:spPr>
          <a:xfrm flipH="1">
            <a:off x="5724150" y="2177292"/>
            <a:ext cx="1843440" cy="483608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1"/>
          </p:cNvCxnSpPr>
          <p:nvPr/>
        </p:nvCxnSpPr>
        <p:spPr>
          <a:xfrm flipH="1">
            <a:off x="6185010" y="4198039"/>
            <a:ext cx="1382580" cy="959186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3"/>
          </p:cNvCxnSpPr>
          <p:nvPr/>
        </p:nvCxnSpPr>
        <p:spPr>
          <a:xfrm>
            <a:off x="1691625" y="3444657"/>
            <a:ext cx="2880375" cy="1059683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2" idx="3"/>
          </p:cNvCxnSpPr>
          <p:nvPr/>
        </p:nvCxnSpPr>
        <p:spPr>
          <a:xfrm>
            <a:off x="1691625" y="2945392"/>
            <a:ext cx="2419515" cy="291583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arrow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5425" y="2776115"/>
            <a:ext cx="1536200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Linear motor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425" y="3275380"/>
            <a:ext cx="1536200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Drill spindle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>
            <a:stCxn id="27" idx="3"/>
          </p:cNvCxnSpPr>
          <p:nvPr/>
        </p:nvCxnSpPr>
        <p:spPr>
          <a:xfrm>
            <a:off x="1691626" y="4105438"/>
            <a:ext cx="652885" cy="629332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5425" y="3813050"/>
            <a:ext cx="1536201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Drill automatic tool changer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>
            <a:stCxn id="32" idx="1"/>
          </p:cNvCxnSpPr>
          <p:nvPr/>
        </p:nvCxnSpPr>
        <p:spPr>
          <a:xfrm flipH="1">
            <a:off x="5186480" y="3007484"/>
            <a:ext cx="2381110" cy="1996121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67590" y="2468875"/>
            <a:ext cx="138258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Resync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camera and flushness laser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7590" y="3659430"/>
            <a:ext cx="1382580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Injectors with automatic anvil tool change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Straight Connector 37"/>
          <p:cNvCxnSpPr>
            <a:stCxn id="37" idx="3"/>
          </p:cNvCxnSpPr>
          <p:nvPr/>
        </p:nvCxnSpPr>
        <p:spPr>
          <a:xfrm>
            <a:off x="1691625" y="4835133"/>
            <a:ext cx="2995590" cy="437307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5425" y="4542745"/>
            <a:ext cx="1536200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Sealant inserter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7590" y="2008015"/>
            <a:ext cx="1382580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Driver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248455"/>
            <a:ext cx="481509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2315255"/>
            <a:ext cx="7053736" cy="405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4"/>
          <p:cNvSpPr>
            <a:spLocks noGrp="1"/>
          </p:cNvSpPr>
          <p:nvPr>
            <p:ph type="ctrTitle"/>
          </p:nvPr>
        </p:nvSpPr>
        <p:spPr>
          <a:xfrm>
            <a:off x="654690" y="0"/>
            <a:ext cx="7772400" cy="1470025"/>
          </a:xfrm>
        </p:spPr>
        <p:txBody>
          <a:bodyPr/>
          <a:lstStyle/>
          <a:p>
            <a:r>
              <a:rPr lang="en-US" dirty="0" smtClean="0"/>
              <a:t>Automatic Drill Tool Changer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90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Drill ATC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43105" y="1047890"/>
            <a:ext cx="955190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069027" y="2353660"/>
            <a:ext cx="598810" cy="5999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15323" y="2507280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492250" y="2660900"/>
            <a:ext cx="1305770" cy="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headEnd type="stealth" w="lg" len="lg"/>
            <a:tailEnd type="stealth" w="lg" len="lg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400726" y="1824082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349662" y="1632057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3040" y="1999923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13345" y="2776115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5909" y="3865584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66965" y="4849985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58372" y="5563495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64025" y="5656490"/>
            <a:ext cx="307240" cy="3072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6058" y="5379563"/>
            <a:ext cx="307241" cy="3072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99256" y="4564966"/>
            <a:ext cx="307241" cy="3072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85245" y="3505810"/>
            <a:ext cx="307241" cy="3072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6651015" y="1137880"/>
            <a:ext cx="2189085" cy="101566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Tool holder slides directly into gripper</a:t>
            </a:r>
            <a:endParaRPr kumimoji="0" lang="en-US" sz="2000" b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3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ATC Loading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040" y="1430135"/>
            <a:ext cx="79599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rc 4"/>
          <p:cNvSpPr/>
          <p:nvPr/>
        </p:nvSpPr>
        <p:spPr>
          <a:xfrm>
            <a:off x="3419851" y="3851456"/>
            <a:ext cx="2265894" cy="729694"/>
          </a:xfrm>
          <a:prstGeom prst="arc">
            <a:avLst>
              <a:gd name="adj1" fmla="val 7301088"/>
              <a:gd name="adj2" fmla="val 10636803"/>
            </a:avLst>
          </a:prstGeom>
          <a:ln w="38100">
            <a:solidFill>
              <a:srgbClr val="FFFF00"/>
            </a:solidFill>
            <a:prstDash val="sysDash"/>
            <a:tailEnd type="stealth" w="lg" len="lg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09045" y="2622495"/>
            <a:ext cx="2189085" cy="101566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Use buttons to cycle through positions</a:t>
            </a:r>
            <a:endParaRPr kumimoji="0" lang="en-US" sz="2000" b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2498130" y="3130327"/>
            <a:ext cx="1651415" cy="7595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558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ATC Loading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53A9FF"/>
              </a:clrFrom>
              <a:clrTo>
                <a:srgbClr val="53A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040" y="1430135"/>
            <a:ext cx="79599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rc 4"/>
          <p:cNvSpPr/>
          <p:nvPr/>
        </p:nvSpPr>
        <p:spPr>
          <a:xfrm flipH="1">
            <a:off x="3304635" y="3813050"/>
            <a:ext cx="2304301" cy="729694"/>
          </a:xfrm>
          <a:prstGeom prst="arc">
            <a:avLst>
              <a:gd name="adj1" fmla="val 7301088"/>
              <a:gd name="adj2" fmla="val 10636803"/>
            </a:avLst>
          </a:prstGeom>
          <a:ln w="38100">
            <a:solidFill>
              <a:srgbClr val="FFFF00"/>
            </a:solidFill>
            <a:prstDash val="sysDash"/>
            <a:tailEnd type="stealth" w="lg" len="lg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09045" y="2622495"/>
            <a:ext cx="2189085" cy="101566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Use buttons to cycle through positions</a:t>
            </a:r>
            <a:endParaRPr kumimoji="0" lang="en-US" sz="2000" b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2498130" y="3130327"/>
            <a:ext cx="1651415" cy="7595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7746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05" y="0"/>
            <a:ext cx="7772400" cy="1143000"/>
          </a:xfrm>
        </p:spPr>
        <p:txBody>
          <a:bodyPr/>
          <a:lstStyle/>
          <a:p>
            <a:r>
              <a:rPr lang="en-US" dirty="0" smtClean="0"/>
              <a:t>Lower Ram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/>
          <a:stretch/>
        </p:blipFill>
        <p:spPr bwMode="auto">
          <a:xfrm rot="16200000">
            <a:off x="2023244" y="1177131"/>
            <a:ext cx="5376700" cy="4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7D94B-1B4E-457F-9D16-1E79D7171D1E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MAJOR COMPONENTS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24"/>
          <a:stretch/>
        </p:blipFill>
        <p:spPr bwMode="auto">
          <a:xfrm>
            <a:off x="2880361" y="932114"/>
            <a:ext cx="3612479" cy="54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077144" y="1106269"/>
            <a:ext cx="1993715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1" hangingPunct="1"/>
            <a:r>
              <a:rPr lang="en-US" dirty="0" smtClean="0"/>
              <a:t>Lower process head assembly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70860" y="1371600"/>
            <a:ext cx="1001875" cy="260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5494020" y="1632435"/>
            <a:ext cx="130547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dirty="0" smtClean="0"/>
              <a:t>Z-sled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415495" y="1817101"/>
            <a:ext cx="1078525" cy="536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8"/>
          <p:cNvSpPr txBox="1">
            <a:spLocks noChangeArrowheads="1"/>
          </p:cNvSpPr>
          <p:nvPr/>
        </p:nvSpPr>
        <p:spPr bwMode="auto">
          <a:xfrm>
            <a:off x="399187" y="4248513"/>
            <a:ext cx="2499361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dirty="0"/>
              <a:t>Z</a:t>
            </a:r>
            <a:r>
              <a:rPr lang="en-US" dirty="0" smtClean="0"/>
              <a:t>-axis drivetrain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880361" y="4571678"/>
            <a:ext cx="1535134" cy="15072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2880361" y="3888593"/>
            <a:ext cx="1345994" cy="683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689" y="0"/>
            <a:ext cx="7772400" cy="1143000"/>
          </a:xfrm>
        </p:spPr>
        <p:txBody>
          <a:bodyPr/>
          <a:lstStyle/>
          <a:p>
            <a:r>
              <a:rPr lang="en-US" sz="2800" dirty="0" smtClean="0"/>
              <a:t>Lower Tool 1/4in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9218" name="Picture 2" descr="C:\Users\ryanl\Desktop\New folder\AndrewB images\DSC_1679-2144x1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73" y="1112521"/>
            <a:ext cx="7099136" cy="471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21" y="0"/>
            <a:ext cx="7772400" cy="1143000"/>
          </a:xfrm>
        </p:spPr>
        <p:txBody>
          <a:bodyPr/>
          <a:lstStyle/>
          <a:p>
            <a:r>
              <a:rPr lang="en-US" sz="2800" dirty="0" smtClean="0"/>
              <a:t>Lower 1/4in Tool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Images and Content Proprietary of Electroimpact Inc and may not be reused without written consent</a:t>
            </a:r>
            <a:endParaRPr lang="en-US"/>
          </a:p>
        </p:txBody>
      </p:sp>
      <p:pic>
        <p:nvPicPr>
          <p:cNvPr id="7170" name="Picture 2" descr="C:\Users\ryanl\Desktop\New folder\Lower Head\IMG_1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86" y="1148316"/>
            <a:ext cx="6401471" cy="48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7D94B-1B4E-457F-9D16-1E79D7171D1E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LOWER PROCESS HEAD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4"/>
          <a:stretch/>
        </p:blipFill>
        <p:spPr bwMode="auto">
          <a:xfrm>
            <a:off x="2189261" y="1138946"/>
            <a:ext cx="3266053" cy="541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076700" y="1382892"/>
            <a:ext cx="1068545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1" hangingPunct="1"/>
            <a:r>
              <a:rPr lang="en-US" sz="1400" dirty="0" smtClean="0"/>
              <a:t>Lower anvil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47900" y="1885222"/>
            <a:ext cx="508000" cy="198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94100" y="1690669"/>
            <a:ext cx="482600" cy="2938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01138" y="1529811"/>
            <a:ext cx="1654762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400" dirty="0" smtClean="0"/>
              <a:t>Edge margin tracer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7200" y="4752622"/>
            <a:ext cx="1346200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1" hangingPunct="1"/>
            <a:r>
              <a:rPr lang="en-US" sz="1400" dirty="0" smtClean="0"/>
              <a:t>Clamp cylinder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739900" y="4985996"/>
            <a:ext cx="1103875" cy="88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77850" y="5886920"/>
            <a:ext cx="1225550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1400" dirty="0" smtClean="0"/>
              <a:t>Load cell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816100" y="5884023"/>
            <a:ext cx="889000" cy="1875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122735" y="4994853"/>
            <a:ext cx="9398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400" dirty="0" smtClean="0"/>
              <a:t>C-axis drivetrain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627435" y="5318019"/>
            <a:ext cx="558800" cy="3739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8"/>
          <p:cNvSpPr txBox="1">
            <a:spLocks noChangeArrowheads="1"/>
          </p:cNvSpPr>
          <p:nvPr/>
        </p:nvSpPr>
        <p:spPr bwMode="auto">
          <a:xfrm>
            <a:off x="5647340" y="982382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 axis rotation of +/-190deg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8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Process Head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4163" r="1963"/>
          <a:stretch/>
        </p:blipFill>
        <p:spPr>
          <a:xfrm>
            <a:off x="1269170" y="1239915"/>
            <a:ext cx="6375230" cy="4946914"/>
          </a:xfrm>
        </p:spPr>
      </p:pic>
    </p:spTree>
    <p:extLst>
      <p:ext uri="{BB962C8B-B14F-4D97-AF65-F5344CB8AC3E}">
        <p14:creationId xmlns:p14="http://schemas.microsoft.com/office/powerpoint/2010/main" val="133662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554" y="-19493"/>
            <a:ext cx="7772400" cy="1143000"/>
          </a:xfrm>
        </p:spPr>
        <p:txBody>
          <a:bodyPr/>
          <a:lstStyle/>
          <a:p>
            <a:r>
              <a:rPr lang="en-US" dirty="0" smtClean="0"/>
              <a:t>Upper Head Overview</a:t>
            </a:r>
            <a:endParaRPr lang="en-US" dirty="0"/>
          </a:p>
        </p:txBody>
      </p:sp>
      <p:pic>
        <p:nvPicPr>
          <p:cNvPr id="3074" name="Picture 2" descr="C:\Users\alexb\Desktop\ARJ21Fuse\Photos\Upper Head 10-14\IMG_17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9623" r="6609" b="10956"/>
          <a:stretch/>
        </p:blipFill>
        <p:spPr bwMode="auto">
          <a:xfrm>
            <a:off x="2262570" y="1535768"/>
            <a:ext cx="3245813" cy="22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lexb\Desktop\ARJ21Fuse\Photos\Upper Head 10-14\IMG_17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14435" b="12580"/>
          <a:stretch/>
        </p:blipFill>
        <p:spPr bwMode="auto">
          <a:xfrm>
            <a:off x="5791200" y="1490226"/>
            <a:ext cx="2503930" cy="28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H="1" flipV="1">
            <a:off x="3733800" y="2780666"/>
            <a:ext cx="649188" cy="11623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57592" y="3942975"/>
            <a:ext cx="2250791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Process tools mounted on a linear motor controlled shuttle table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>
            <a:stCxn id="29" idx="0"/>
          </p:cNvCxnSpPr>
          <p:nvPr/>
        </p:nvCxnSpPr>
        <p:spPr>
          <a:xfrm flipH="1" flipV="1">
            <a:off x="6934201" y="4114801"/>
            <a:ext cx="321748" cy="8309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82297" y="4945797"/>
            <a:ext cx="1947304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Automatic fastener injector modules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Arrow Connector 33"/>
          <p:cNvCxnSpPr>
            <a:stCxn id="35" idx="3"/>
          </p:cNvCxnSpPr>
          <p:nvPr/>
        </p:nvCxnSpPr>
        <p:spPr>
          <a:xfrm flipV="1">
            <a:off x="1943100" y="3334067"/>
            <a:ext cx="990600" cy="5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3900" y="2974768"/>
            <a:ext cx="1219200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Automatic Tool Changer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Straight Arrow Connector 42"/>
          <p:cNvCxnSpPr>
            <a:stCxn id="44" idx="1"/>
          </p:cNvCxnSpPr>
          <p:nvPr/>
        </p:nvCxnSpPr>
        <p:spPr>
          <a:xfrm flipH="1" flipV="1">
            <a:off x="6019800" y="2534444"/>
            <a:ext cx="1236149" cy="2462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255949" y="2611389"/>
            <a:ext cx="1676399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Accu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-Lube unit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Straight Arrow Connector 50"/>
          <p:cNvCxnSpPr>
            <a:stCxn id="52" idx="3"/>
          </p:cNvCxnSpPr>
          <p:nvPr/>
        </p:nvCxnSpPr>
        <p:spPr>
          <a:xfrm>
            <a:off x="2070248" y="2256585"/>
            <a:ext cx="1815228" cy="1319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51048" y="1964197"/>
            <a:ext cx="1219200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Headstone Assembly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C:\Users\alexb\Desktop\ARJ21Fuse\Photos\Upper Head 10-14\IMG_17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9" r="4696" b="2206"/>
          <a:stretch/>
        </p:blipFill>
        <p:spPr bwMode="auto">
          <a:xfrm>
            <a:off x="3257591" y="4824064"/>
            <a:ext cx="2250791" cy="193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>
            <a:off x="4712052" y="5943600"/>
            <a:ext cx="1131305" cy="1692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43357" y="5774323"/>
            <a:ext cx="2250791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Chip vacuum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ystem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Anvil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95" y="1585560"/>
            <a:ext cx="7772400" cy="4114800"/>
          </a:xfrm>
        </p:spPr>
        <p:txBody>
          <a:bodyPr/>
          <a:lstStyle/>
          <a:p>
            <a:r>
              <a:rPr lang="en-US" sz="2400" dirty="0" err="1" smtClean="0"/>
              <a:t>Electroimpact</a:t>
            </a:r>
            <a:r>
              <a:rPr lang="en-US" sz="2400" dirty="0" smtClean="0"/>
              <a:t> will provide straight tooling and offset tooling for 5/32” , 6/32” &amp; 8/32” riveting</a:t>
            </a:r>
          </a:p>
          <a:p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496660" y="2929735"/>
            <a:ext cx="2419515" cy="2573135"/>
            <a:chOff x="2740846" y="3146767"/>
            <a:chExt cx="2067342" cy="2519744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71" b="97613" l="3989" r="960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846" y="3146767"/>
              <a:ext cx="1130578" cy="251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57" b="98242" l="3889" r="964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774" y="3155911"/>
              <a:ext cx="1446414" cy="2505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66518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585" y="4043480"/>
            <a:ext cx="2945747" cy="218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055" y="318195"/>
            <a:ext cx="6843385" cy="1143000"/>
          </a:xfrm>
        </p:spPr>
        <p:txBody>
          <a:bodyPr/>
          <a:lstStyle/>
          <a:p>
            <a:r>
              <a:rPr lang="en-US" sz="2800" dirty="0" smtClean="0"/>
              <a:t>Fastener Feed System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9731" t="1421" r="7552"/>
          <a:stretch>
            <a:fillRect/>
          </a:stretch>
        </p:blipFill>
        <p:spPr bwMode="auto">
          <a:xfrm>
            <a:off x="501070" y="581100"/>
            <a:ext cx="1497795" cy="611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415" y="1623965"/>
            <a:ext cx="2364899" cy="321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>
            <a:stCxn id="16" idx="1"/>
          </p:cNvCxnSpPr>
          <p:nvPr/>
        </p:nvCxnSpPr>
        <p:spPr>
          <a:xfrm flipH="1">
            <a:off x="1768437" y="2077600"/>
            <a:ext cx="960122" cy="84036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28559" y="1815990"/>
            <a:ext cx="264994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F2C2 fastener feed 16 slot cartridge rack</a:t>
            </a:r>
          </a:p>
        </p:txBody>
      </p:sp>
      <p:cxnSp>
        <p:nvCxnSpPr>
          <p:cNvPr id="23" name="Straight Connector 22"/>
          <p:cNvCxnSpPr>
            <a:stCxn id="22" idx="3"/>
          </p:cNvCxnSpPr>
          <p:nvPr/>
        </p:nvCxnSpPr>
        <p:spPr>
          <a:xfrm>
            <a:off x="5724150" y="3114535"/>
            <a:ext cx="729695" cy="84036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2"/>
          </p:cNvCxnSpPr>
          <p:nvPr/>
        </p:nvCxnSpPr>
        <p:spPr>
          <a:xfrm>
            <a:off x="4514393" y="3376145"/>
            <a:ext cx="211227" cy="1512245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med" len="med"/>
          </a:ln>
          <a:effectLst>
            <a:outerShdw blurRad="50800" dist="254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04635" y="2852925"/>
            <a:ext cx="241951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Cartridge filling station with vibratory bowls</a:t>
            </a:r>
          </a:p>
        </p:txBody>
      </p:sp>
    </p:spTree>
    <p:extLst>
      <p:ext uri="{BB962C8B-B14F-4D97-AF65-F5344CB8AC3E}">
        <p14:creationId xmlns:p14="http://schemas.microsoft.com/office/powerpoint/2010/main" val="1418723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447800"/>
            <a:ext cx="693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  <a:latin typeface="Arial" charset="0"/>
              </a:rPr>
              <a:t>Electroimpact </a:t>
            </a:r>
          </a:p>
          <a:p>
            <a:pPr algn="ctr"/>
            <a:r>
              <a:rPr lang="en-US" sz="4800" dirty="0" smtClean="0">
                <a:solidFill>
                  <a:srgbClr val="000000"/>
                </a:solidFill>
                <a:latin typeface="Arial" charset="0"/>
              </a:rPr>
              <a:t>Panel Riveting Dept.</a:t>
            </a:r>
            <a:br>
              <a:rPr lang="en-US" sz="4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4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4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4800" b="1" dirty="0" smtClean="0">
                <a:solidFill>
                  <a:srgbClr val="000000"/>
                </a:solidFill>
                <a:latin typeface="Arial" charset="0"/>
              </a:rPr>
              <a:t>Removable/Adjustable Part Holding Fixture</a:t>
            </a:r>
          </a:p>
        </p:txBody>
      </p:sp>
    </p:spTree>
    <p:extLst>
      <p:ext uri="{BB962C8B-B14F-4D97-AF65-F5344CB8AC3E}">
        <p14:creationId xmlns:p14="http://schemas.microsoft.com/office/powerpoint/2010/main" val="12390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Frame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\\filesrv\additional\Proposal\Chengdu_Fuselage_Riveter_2014\USERS\NickL\PPT\Overall ISO 2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r="3787" b="5947"/>
          <a:stretch/>
        </p:blipFill>
        <p:spPr bwMode="auto">
          <a:xfrm>
            <a:off x="0" y="1828800"/>
            <a:ext cx="8690879" cy="37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8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srv\additional\Proposal\Chengdu_Fuselage_Riveter_2014\USERS\NickL\PPT\4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5197"/>
            <a:ext cx="8636079" cy="45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Frame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18626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ISO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1882" y="57266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END 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1882" y="3363873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TOP DOWN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573068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SIDE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ilesrv\additional\Proposal\Chengdu_Fuselage_Riveter_2014\USERS\NickL\PPT\Overall ISO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11653" r="8834" b="12612"/>
          <a:stretch/>
        </p:blipFill>
        <p:spPr bwMode="auto">
          <a:xfrm>
            <a:off x="493222" y="1973710"/>
            <a:ext cx="8175171" cy="43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5491"/>
            <a:ext cx="82296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42975" y="6553200"/>
            <a:ext cx="914400" cy="304800"/>
          </a:xfrm>
        </p:spPr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>
            <a:stCxn id="10" idx="2"/>
          </p:cNvCxnSpPr>
          <p:nvPr/>
        </p:nvCxnSpPr>
        <p:spPr>
          <a:xfrm>
            <a:off x="5572733" y="1835455"/>
            <a:ext cx="797654" cy="679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5078" y="1466123"/>
            <a:ext cx="15953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Form Board 1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6" idx="3"/>
          </p:cNvCxnSpPr>
          <p:nvPr/>
        </p:nvCxnSpPr>
        <p:spPr>
          <a:xfrm>
            <a:off x="2088531" y="4056286"/>
            <a:ext cx="894360" cy="81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222" y="3871620"/>
            <a:ext cx="15953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Form Board 4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>
            <a:stCxn id="20" idx="2"/>
          </p:cNvCxnSpPr>
          <p:nvPr/>
        </p:nvCxnSpPr>
        <p:spPr>
          <a:xfrm>
            <a:off x="3886200" y="2541168"/>
            <a:ext cx="1215606" cy="195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20606" y="1617838"/>
            <a:ext cx="153118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Intermediate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Form Boards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2 and 3</a:t>
            </a:r>
          </a:p>
        </p:txBody>
      </p:sp>
      <p:cxnSp>
        <p:nvCxnSpPr>
          <p:cNvPr id="22" name="Straight Arrow Connector 21"/>
          <p:cNvCxnSpPr>
            <a:stCxn id="20" idx="2"/>
          </p:cNvCxnSpPr>
          <p:nvPr/>
        </p:nvCxnSpPr>
        <p:spPr>
          <a:xfrm>
            <a:off x="3886200" y="2541168"/>
            <a:ext cx="301206" cy="728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 flipV="1">
            <a:off x="3610933" y="6026587"/>
            <a:ext cx="781804" cy="325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92737" y="6167319"/>
            <a:ext cx="26981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Picture Frame Structure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1472159" y="5877699"/>
            <a:ext cx="181282" cy="423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00270" y="6301098"/>
            <a:ext cx="20826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Machine Interface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>
            <a:stCxn id="36" idx="2"/>
          </p:cNvCxnSpPr>
          <p:nvPr/>
        </p:nvCxnSpPr>
        <p:spPr>
          <a:xfrm>
            <a:off x="7782174" y="1835455"/>
            <a:ext cx="289426" cy="3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40863" y="1466123"/>
            <a:ext cx="20826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Machine Interface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>
            <a:stCxn id="21" idx="2"/>
          </p:cNvCxnSpPr>
          <p:nvPr/>
        </p:nvCxnSpPr>
        <p:spPr>
          <a:xfrm>
            <a:off x="1609389" y="3017376"/>
            <a:ext cx="970778" cy="916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8610" y="2371045"/>
            <a:ext cx="19415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Removable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Aluminum Frame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>
            <a:stCxn id="11" idx="0"/>
          </p:cNvCxnSpPr>
          <p:nvPr/>
        </p:nvCxnSpPr>
        <p:spPr>
          <a:xfrm flipH="1" flipV="1">
            <a:off x="7663313" y="3372401"/>
            <a:ext cx="596274" cy="95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1400" y="4326151"/>
            <a:ext cx="17363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X Index Plates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314" name="Picture 2" descr="\\filesrv\additional\Current\3582_ARJ-21_Fuselage_Riveter\Photographs\Barge_Mounting\DSC02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64126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5638736"/>
            <a:ext cx="44038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Current ARJ machine part holding fixture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338" name="Picture 2" descr="\\filesrv\additional\Current\3582_ARJ-21_Fuselage_Riveter\Photographs\General Pics 4-25-14\IMG_0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714999" cy="42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filesrv\additional\Proposal\Chengdu_Fuselage_Riveter_2014\USERS\NickL\PPT\Overall ISO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r="2122" b="4225"/>
          <a:stretch/>
        </p:blipFill>
        <p:spPr bwMode="auto">
          <a:xfrm>
            <a:off x="99134" y="4192924"/>
            <a:ext cx="4417307" cy="20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ilesrv\additional\Proposal\Chengdu_Fuselage_Riveter_2014\USERS\NickL\PPT\Overall ISO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r="2122" b="4225"/>
          <a:stretch/>
        </p:blipFill>
        <p:spPr bwMode="auto">
          <a:xfrm>
            <a:off x="162626" y="1575657"/>
            <a:ext cx="4417307" cy="20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filesrv\additional\Proposal\Chengdu_Fuselage_Riveter_2014\USERS\NickL\PPT\Overall ISO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r="2122" b="4225"/>
          <a:stretch/>
        </p:blipFill>
        <p:spPr bwMode="auto">
          <a:xfrm>
            <a:off x="4650493" y="4192924"/>
            <a:ext cx="4417307" cy="20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Part Holding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6359" y="1292502"/>
            <a:ext cx="4114800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Part Holding adapts to parts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Index Boards and Intermediate Boards slide along the structure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Boards will index to specific locations for different panels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Aluminum frame holds Boards and can be removed from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9113" y="62652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Largest Panel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7381" y="3695830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Tapered Panel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228" y="630477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Crown Fuse Panel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filesrv\additional\Proposal\Chengdu_Fuselage_Riveter_2014\USERS\NickL\PPT\X Index Pla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2097" r="35183" b="16244"/>
          <a:stretch/>
        </p:blipFill>
        <p:spPr bwMode="auto">
          <a:xfrm>
            <a:off x="328817" y="1630669"/>
            <a:ext cx="4614658" cy="30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Board Location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00008" y="6553200"/>
            <a:ext cx="914400" cy="304800"/>
          </a:xfrm>
        </p:spPr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04637" y="3706770"/>
            <a:ext cx="571500" cy="624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1904637" y="1466760"/>
            <a:ext cx="3429363" cy="22400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028" idx="2"/>
          </p:cNvCxnSpPr>
          <p:nvPr/>
        </p:nvCxnSpPr>
        <p:spPr>
          <a:xfrm flipV="1">
            <a:off x="2476137" y="3352799"/>
            <a:ext cx="4227003" cy="978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\\FILESRV\Additional\Current\3582_ARJ-21_Fuselage_Riveter\Users\NickL\PPT\General PPT\X Index Exam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t="16256" r="21755" b="13044"/>
          <a:stretch/>
        </p:blipFill>
        <p:spPr bwMode="auto">
          <a:xfrm>
            <a:off x="5334000" y="1466760"/>
            <a:ext cx="2738279" cy="18860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FILESRV\Additional\Current\3582_ARJ-21_Fuselage_Riveter\Users\NickL\PPT\General PPT\X index slider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2107" r="13834" b="9172"/>
          <a:stretch/>
        </p:blipFill>
        <p:spPr bwMode="auto">
          <a:xfrm>
            <a:off x="5497497" y="4001091"/>
            <a:ext cx="3111457" cy="22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571137" y="4809364"/>
            <a:ext cx="3810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Index Plates can be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re-machined to add index locations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403868" y="5929060"/>
            <a:ext cx="23420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Form Boards pinoff at index locations</a:t>
            </a:r>
          </a:p>
        </p:txBody>
      </p:sp>
      <p:cxnSp>
        <p:nvCxnSpPr>
          <p:cNvPr id="70" name="Straight Arrow Connector 69"/>
          <p:cNvCxnSpPr>
            <a:stCxn id="69" idx="3"/>
          </p:cNvCxnSpPr>
          <p:nvPr/>
        </p:nvCxnSpPr>
        <p:spPr>
          <a:xfrm flipV="1">
            <a:off x="6745946" y="5500645"/>
            <a:ext cx="188254" cy="7515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1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2"/>
          <a:stretch/>
        </p:blipFill>
        <p:spPr>
          <a:xfrm>
            <a:off x="763974" y="1278320"/>
            <a:ext cx="3348852" cy="5077375"/>
          </a:xfr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Process Tool Layout</a:t>
            </a:r>
          </a:p>
        </p:txBody>
      </p:sp>
      <p:sp>
        <p:nvSpPr>
          <p:cNvPr id="512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7338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Very fast tool shuttling time</a:t>
            </a:r>
          </a:p>
          <a:p>
            <a:pPr lvl="1" eaLnBrk="1" hangingPunct="1"/>
            <a:r>
              <a:rPr lang="en-US" dirty="0" smtClean="0"/>
              <a:t>250 ms transition from drill to buck tool</a:t>
            </a:r>
          </a:p>
          <a:p>
            <a:pPr eaLnBrk="1" hangingPunct="1"/>
            <a:r>
              <a:rPr lang="en-US" dirty="0" smtClean="0"/>
              <a:t>244 mm from drill to buck tool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2742" y="3874532"/>
            <a:ext cx="908858" cy="9260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9" idx="2"/>
          </p:cNvCxnSpPr>
          <p:nvPr/>
        </p:nvCxnSpPr>
        <p:spPr>
          <a:xfrm>
            <a:off x="615383" y="1939905"/>
            <a:ext cx="1594417" cy="29368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438400" y="5867400"/>
            <a:ext cx="451532" cy="399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3124203" y="3689866"/>
            <a:ext cx="1349304" cy="3641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49812" y="2858869"/>
            <a:ext cx="1647389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Exlar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Roller Screw Actuated Rivet Driver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355130"/>
            <a:ext cx="1230765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Resync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Camera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4" y="3520589"/>
            <a:ext cx="96012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Drill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8522" y="5974378"/>
            <a:ext cx="1382580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Flushness Laser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FILESRV\Additional\Current\3582_ARJ-21_Fuselage_Riveter\Users\NickL\PPT\General PPT\X Index Example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t="16256" r="21755" b="13044"/>
          <a:stretch/>
        </p:blipFill>
        <p:spPr bwMode="auto">
          <a:xfrm>
            <a:off x="1298752" y="2046349"/>
            <a:ext cx="4978454" cy="3429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3512838" y="2271101"/>
            <a:ext cx="71915" cy="918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 flipV="1">
            <a:off x="5512229" y="4875665"/>
            <a:ext cx="1095000" cy="1769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>
            <a:off x="4188030" y="3143183"/>
            <a:ext cx="562180" cy="7196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0"/>
          </p:cNvCxnSpPr>
          <p:nvPr/>
        </p:nvCxnSpPr>
        <p:spPr>
          <a:xfrm flipV="1">
            <a:off x="2450041" y="4083151"/>
            <a:ext cx="1344261" cy="923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Board Location Index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5289" y="1994102"/>
            <a:ext cx="105509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Part Marking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7229" y="4729482"/>
            <a:ext cx="21371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2x 8mm Index Hole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(Corresponds to Index Holes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 in Picture Frame)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0210" y="3004683"/>
            <a:ext cx="176888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Slotted Pinoff Bushings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352" y="5006481"/>
            <a:ext cx="184537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Panel Index Designation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>
            <a:stCxn id="26" idx="0"/>
          </p:cNvCxnSpPr>
          <p:nvPr/>
        </p:nvCxnSpPr>
        <p:spPr>
          <a:xfrm flipV="1">
            <a:off x="5377695" y="5191147"/>
            <a:ext cx="258134" cy="6185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13516" y="5809737"/>
            <a:ext cx="172835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X-Index Locating Plate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>
            <a:stCxn id="23" idx="1"/>
          </p:cNvCxnSpPr>
          <p:nvPr/>
        </p:nvCxnSpPr>
        <p:spPr>
          <a:xfrm flipH="1">
            <a:off x="5864429" y="4151672"/>
            <a:ext cx="969998" cy="625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34427" y="4013172"/>
            <a:ext cx="143661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Mounting Location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8" idx="0"/>
          </p:cNvCxnSpPr>
          <p:nvPr/>
        </p:nvCxnSpPr>
        <p:spPr>
          <a:xfrm flipV="1">
            <a:off x="1491875" y="3100865"/>
            <a:ext cx="1172154" cy="797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3569" y="3898485"/>
            <a:ext cx="143661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Mounting Location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nicholas\Desktop\ARJ PDR part holding pics\Surface Index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19108" r="13873" b="18321"/>
          <a:stretch/>
        </p:blipFill>
        <p:spPr bwMode="auto">
          <a:xfrm>
            <a:off x="129619" y="4065224"/>
            <a:ext cx="3383586" cy="20374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Board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24200" y="1557122"/>
            <a:ext cx="5922859" cy="4074424"/>
            <a:chOff x="2221205" y="1533515"/>
            <a:chExt cx="5922859" cy="407442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1" t="19558" r="21256" b="16967"/>
            <a:stretch/>
          </p:blipFill>
          <p:spPr bwMode="auto">
            <a:xfrm>
              <a:off x="2221205" y="1936095"/>
              <a:ext cx="4677452" cy="2893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>
              <a:stCxn id="6" idx="0"/>
            </p:cNvCxnSpPr>
            <p:nvPr/>
          </p:nvCxnSpPr>
          <p:spPr>
            <a:xfrm flipH="1" flipV="1">
              <a:off x="3736071" y="3043295"/>
              <a:ext cx="331378" cy="14448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11" idx="0"/>
            </p:cNvCxnSpPr>
            <p:nvPr/>
          </p:nvCxnSpPr>
          <p:spPr>
            <a:xfrm flipV="1">
              <a:off x="7036250" y="4646680"/>
              <a:ext cx="340730" cy="314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93711" y="4961608"/>
              <a:ext cx="1685077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Form Board </a:t>
              </a:r>
              <a:br>
                <a:rPr lang="en-US" sz="1800" dirty="0" smtClean="0">
                  <a:solidFill>
                    <a:srgbClr val="000000"/>
                  </a:solidFill>
                </a:rPr>
              </a:br>
              <a:r>
                <a:rPr lang="en-US" sz="1800" dirty="0" smtClean="0">
                  <a:solidFill>
                    <a:srgbClr val="000000"/>
                  </a:solidFill>
                </a:rPr>
                <a:t>Location Index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4" idx="1"/>
            </p:cNvCxnSpPr>
            <p:nvPr/>
          </p:nvCxnSpPr>
          <p:spPr>
            <a:xfrm flipH="1">
              <a:off x="4784035" y="1718181"/>
              <a:ext cx="389985" cy="6204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174020" y="1533515"/>
              <a:ext cx="226215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FWD Surface Index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8" idx="2"/>
            </p:cNvCxnSpPr>
            <p:nvPr/>
          </p:nvCxnSpPr>
          <p:spPr>
            <a:xfrm flipH="1">
              <a:off x="6898657" y="2986774"/>
              <a:ext cx="537521" cy="3961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28292" y="2340443"/>
              <a:ext cx="1415772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Edge Index </a:t>
              </a:r>
              <a:br>
                <a:rPr lang="en-US" sz="1800" dirty="0" smtClean="0">
                  <a:solidFill>
                    <a:srgbClr val="000000"/>
                  </a:solidFill>
                </a:rPr>
              </a:br>
              <a:r>
                <a:rPr lang="en-US" sz="1800" dirty="0" smtClean="0">
                  <a:solidFill>
                    <a:srgbClr val="000000"/>
                  </a:solidFill>
                </a:rPr>
                <a:t>and Clamp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6" idx="0"/>
            </p:cNvCxnSpPr>
            <p:nvPr/>
          </p:nvCxnSpPr>
          <p:spPr>
            <a:xfrm flipV="1">
              <a:off x="4067449" y="3181915"/>
              <a:ext cx="524597" cy="13062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6" idx="0"/>
            </p:cNvCxnSpPr>
            <p:nvPr/>
          </p:nvCxnSpPr>
          <p:spPr>
            <a:xfrm flipV="1">
              <a:off x="4067449" y="3405393"/>
              <a:ext cx="1210397" cy="1082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6" idx="0"/>
            </p:cNvCxnSpPr>
            <p:nvPr/>
          </p:nvCxnSpPr>
          <p:spPr>
            <a:xfrm flipH="1" flipV="1">
              <a:off x="2974071" y="3246617"/>
              <a:ext cx="1093378" cy="12415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6" idx="0"/>
            </p:cNvCxnSpPr>
            <p:nvPr/>
          </p:nvCxnSpPr>
          <p:spPr>
            <a:xfrm flipV="1">
              <a:off x="4067449" y="3794013"/>
              <a:ext cx="1994236" cy="6941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763246" y="4488173"/>
              <a:ext cx="260840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Sliding Surface Indexes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 rot="1345025">
            <a:off x="1466596" y="4337647"/>
            <a:ext cx="1935786" cy="964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>
            <a:stCxn id="24" idx="0"/>
          </p:cNvCxnSpPr>
          <p:nvPr/>
        </p:nvCxnSpPr>
        <p:spPr>
          <a:xfrm flipV="1">
            <a:off x="2618454" y="3314210"/>
            <a:ext cx="505746" cy="10598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6" idx="2"/>
          </p:cNvCxnSpPr>
          <p:nvPr/>
        </p:nvCxnSpPr>
        <p:spPr>
          <a:xfrm>
            <a:off x="2618454" y="2203453"/>
            <a:ext cx="581946" cy="3111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10568" y="1557122"/>
            <a:ext cx="14157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Edge Index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and Clamp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\\filesrv\additional\Current\3582_ARJ-21_Fuselage_Riveter\Users\NickL\PPT\General PPT\Real Pics\DSC028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2"/>
          <a:stretch/>
        </p:blipFill>
        <p:spPr bwMode="auto">
          <a:xfrm>
            <a:off x="152400" y="1447800"/>
            <a:ext cx="5181600" cy="24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filesrv\additional\Current\3582_ARJ-21_Fuselage_Riveter\Users\NickL\PPT\General PPT\Real Pics\DSC028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/>
          <a:stretch/>
        </p:blipFill>
        <p:spPr bwMode="auto">
          <a:xfrm>
            <a:off x="3733800" y="3793681"/>
            <a:ext cx="4876800" cy="24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Board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\\FILESRV\Additional\Current\3582_ARJ-21_Fuselage_Riveter\Users\NickL\PPT\General PPT\Slider Index.jpg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9" t="3090" r="35168"/>
          <a:stretch/>
        </p:blipFill>
        <p:spPr bwMode="auto">
          <a:xfrm>
            <a:off x="6913628" y="2787997"/>
            <a:ext cx="1812864" cy="3617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4" descr="\\filesrv\additional\Current\3582_ARJ-21_Fuselage_Riveter\Users\NickL\PPT\General PPT\Real Pics\DSC028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r="26016"/>
          <a:stretch/>
        </p:blipFill>
        <p:spPr bwMode="auto">
          <a:xfrm>
            <a:off x="236002" y="1516814"/>
            <a:ext cx="2917880" cy="32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Indexes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>
            <a:stCxn id="8" idx="1"/>
          </p:cNvCxnSpPr>
          <p:nvPr/>
        </p:nvCxnSpPr>
        <p:spPr>
          <a:xfrm flipH="1" flipV="1">
            <a:off x="2133600" y="1610885"/>
            <a:ext cx="1461072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94672" y="1610885"/>
            <a:ext cx="24801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Sphere Surface Index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3569" y="2187833"/>
            <a:ext cx="27432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Sphere Index allows for misalignment of part, while still providing index along its axis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>
            <a:stCxn id="32" idx="1"/>
          </p:cNvCxnSpPr>
          <p:nvPr/>
        </p:nvCxnSpPr>
        <p:spPr>
          <a:xfrm flipH="1" flipV="1">
            <a:off x="1027281" y="3302038"/>
            <a:ext cx="1557984" cy="11948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85265" y="4312249"/>
            <a:ext cx="36215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Alpha Numerical Index Locations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6206769" y="4496915"/>
            <a:ext cx="9632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985417" y="3428999"/>
            <a:ext cx="864030" cy="2505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2008" y="5334000"/>
            <a:ext cx="636499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Each sliding index has multiple index locations for different panel sizes. Each panel style is assigned a letter.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Plates can be removed and new index locations can be added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751546" y="1180653"/>
            <a:ext cx="2195799" cy="1576864"/>
            <a:chOff x="6491001" y="1399401"/>
            <a:chExt cx="2195799" cy="1576864"/>
          </a:xfrm>
        </p:grpSpPr>
        <p:pic>
          <p:nvPicPr>
            <p:cNvPr id="4099" name="Picture 3" descr="C:\Users\nicholas\Desktop\ARJ PDR part holding pics\Sphere Index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5" t="25236" r="48085" b="32419"/>
            <a:stretch/>
          </p:blipFill>
          <p:spPr bwMode="auto">
            <a:xfrm>
              <a:off x="6554165" y="1399401"/>
              <a:ext cx="1809170" cy="1576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7849446" y="1709142"/>
              <a:ext cx="0" cy="126021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6491001" y="1524000"/>
              <a:ext cx="2195799" cy="27155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41441" y="1680984"/>
              <a:ext cx="1821894" cy="4884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4-Point Star 11"/>
            <p:cNvSpPr/>
            <p:nvPr/>
          </p:nvSpPr>
          <p:spPr>
            <a:xfrm>
              <a:off x="7258122" y="1589469"/>
              <a:ext cx="225266" cy="192796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6074838" y="1610885"/>
            <a:ext cx="129591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90949" y="1629609"/>
            <a:ext cx="4305301" cy="2051793"/>
            <a:chOff x="1268118" y="1676400"/>
            <a:chExt cx="3197827" cy="1524000"/>
          </a:xfrm>
        </p:grpSpPr>
        <p:pic>
          <p:nvPicPr>
            <p:cNvPr id="1028" name="Picture 4" descr="C:\Users\nicholas\Desktop\ARJ PDR part holding pics\Surface Index 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39" t="22066" r="18365" b="38636"/>
            <a:stretch/>
          </p:blipFill>
          <p:spPr bwMode="auto">
            <a:xfrm>
              <a:off x="1268118" y="1676400"/>
              <a:ext cx="3197827" cy="127666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581400" y="2705723"/>
              <a:ext cx="228600" cy="49467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937385" y="2677614"/>
              <a:ext cx="272415" cy="5227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276600" y="2610785"/>
              <a:ext cx="76200" cy="4372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2415540" y="2552197"/>
              <a:ext cx="118904" cy="495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880360" y="2481867"/>
              <a:ext cx="0" cy="361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790948" y="3632339"/>
            <a:ext cx="4305302" cy="1701661"/>
            <a:chOff x="1338394" y="4191000"/>
            <a:chExt cx="3153893" cy="1246569"/>
          </a:xfrm>
        </p:grpSpPr>
        <p:pic>
          <p:nvPicPr>
            <p:cNvPr id="1027" name="Picture 3" descr="C:\Users\nicholas\Desktop\ARJ PDR part holding pics\Surface Index 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8" t="22066" r="18569" b="39563"/>
            <a:stretch/>
          </p:blipFill>
          <p:spPr bwMode="auto">
            <a:xfrm>
              <a:off x="1338394" y="4191000"/>
              <a:ext cx="3153893" cy="12465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4-Point Star 19"/>
            <p:cNvSpPr/>
            <p:nvPr/>
          </p:nvSpPr>
          <p:spPr>
            <a:xfrm>
              <a:off x="1562100" y="4488180"/>
              <a:ext cx="152400" cy="152400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4" name="4-Point Star 23"/>
            <p:cNvSpPr/>
            <p:nvPr/>
          </p:nvSpPr>
          <p:spPr>
            <a:xfrm>
              <a:off x="2194560" y="4282440"/>
              <a:ext cx="152400" cy="152400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5" name="4-Point Star 24"/>
            <p:cNvSpPr/>
            <p:nvPr/>
          </p:nvSpPr>
          <p:spPr>
            <a:xfrm>
              <a:off x="2819400" y="4213860"/>
              <a:ext cx="152400" cy="152400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6" name="4-Point Star 25"/>
            <p:cNvSpPr/>
            <p:nvPr/>
          </p:nvSpPr>
          <p:spPr>
            <a:xfrm>
              <a:off x="3459480" y="4290060"/>
              <a:ext cx="152400" cy="152400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7" name="4-Point Star 26"/>
            <p:cNvSpPr/>
            <p:nvPr/>
          </p:nvSpPr>
          <p:spPr>
            <a:xfrm>
              <a:off x="4069080" y="4495800"/>
              <a:ext cx="152400" cy="152400"/>
            </a:xfrm>
            <a:prstGeom prst="star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31" name="TextBox 1030"/>
          <p:cNvSpPr txBox="1"/>
          <p:nvPr/>
        </p:nvSpPr>
        <p:spPr>
          <a:xfrm>
            <a:off x="457200" y="556260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Sliding Indexes move to contact surface</a:t>
            </a: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Different index locations for each panel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34" name="Straight Arrow Connector 1033"/>
          <p:cNvCxnSpPr/>
          <p:nvPr/>
        </p:nvCxnSpPr>
        <p:spPr>
          <a:xfrm flipV="1">
            <a:off x="2574973" y="2714026"/>
            <a:ext cx="1876925" cy="789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2" r="36129"/>
          <a:stretch/>
        </p:blipFill>
        <p:spPr bwMode="auto">
          <a:xfrm>
            <a:off x="457200" y="1663397"/>
            <a:ext cx="2125393" cy="311358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Index Clamp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76799" y="4387416"/>
            <a:ext cx="3957609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Clamp shown providing index to edge of panel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Clamp will locate off of edge clamp index plate (shown above)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Edge clamp index plates can be re-machined to allow for new panels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4" name="Picture 3" descr="\\filesrv\additional\Current\3582_ARJ-21_Fuselage_Riveter\Users\NickL\PPT\General PPT\Real Pics\DSC028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t="15994" r="24921" b="14985"/>
          <a:stretch/>
        </p:blipFill>
        <p:spPr bwMode="auto">
          <a:xfrm flipH="1">
            <a:off x="304800" y="2135100"/>
            <a:ext cx="3962400" cy="36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>
            <a:stCxn id="40" idx="2"/>
          </p:cNvCxnSpPr>
          <p:nvPr/>
        </p:nvCxnSpPr>
        <p:spPr>
          <a:xfrm flipH="1">
            <a:off x="2390913" y="2058392"/>
            <a:ext cx="83728" cy="378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4" idx="0"/>
          </p:cNvCxnSpPr>
          <p:nvPr/>
        </p:nvCxnSpPr>
        <p:spPr>
          <a:xfrm flipH="1" flipV="1">
            <a:off x="990601" y="3132132"/>
            <a:ext cx="199275" cy="634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5" idx="3"/>
          </p:cNvCxnSpPr>
          <p:nvPr/>
        </p:nvCxnSpPr>
        <p:spPr>
          <a:xfrm flipV="1">
            <a:off x="1502230" y="4532559"/>
            <a:ext cx="553305" cy="113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971800" y="3766332"/>
            <a:ext cx="487038" cy="491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6" idx="0"/>
          </p:cNvCxnSpPr>
          <p:nvPr/>
        </p:nvCxnSpPr>
        <p:spPr>
          <a:xfrm flipH="1" flipV="1">
            <a:off x="2198797" y="4928701"/>
            <a:ext cx="434196" cy="7027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5" idx="3"/>
          </p:cNvCxnSpPr>
          <p:nvPr/>
        </p:nvCxnSpPr>
        <p:spPr>
          <a:xfrm>
            <a:off x="1502230" y="4646203"/>
            <a:ext cx="696565" cy="6561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94935" y="1750615"/>
            <a:ext cx="135941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Clamping Arm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9400" y="4257490"/>
            <a:ext cx="12788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2. Manual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Toggle Clamp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000" y="3766332"/>
            <a:ext cx="161775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1. Spherical Index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090" y="4384593"/>
            <a:ext cx="13981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3. Straight and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Diamond Pin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41595" y="5631457"/>
            <a:ext cx="178279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4. M8 Thumb Screw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06" y="1563006"/>
            <a:ext cx="4763974" cy="26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4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Index Clamp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\\filesrv\additional\Current\3582_ARJ-21_Fuselage_Riveter\Users\NickL\PPT\General PPT\Real Pics\DSC028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15666" r="14746" b="5947"/>
          <a:stretch/>
        </p:blipFill>
        <p:spPr bwMode="auto">
          <a:xfrm>
            <a:off x="502920" y="2025401"/>
            <a:ext cx="413281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FILESRV\Additional\Current\3582_ARJ-21_Fuselage_Riveter\Photographs\Formboards 2014-03-20\IMG_20140320_1631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16190" r="9484"/>
          <a:stretch/>
        </p:blipFill>
        <p:spPr bwMode="auto">
          <a:xfrm>
            <a:off x="5334000" y="1904999"/>
            <a:ext cx="3581400" cy="3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filesrv\additional\Proposal\Chengdu_Fuselage_Riveter_2014\USERS\NickL\PPT\Clamp Locati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1342"/>
          <a:stretch/>
        </p:blipFill>
        <p:spPr bwMode="auto">
          <a:xfrm>
            <a:off x="228600" y="1252537"/>
            <a:ext cx="8730309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</a:t>
            </a:r>
            <a:r>
              <a:rPr lang="en-US" dirty="0" smtClean="0"/>
              <a:t>Clamp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486400"/>
            <a:ext cx="77724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Similar clamps will be used on all form boards to clamp the edges of the panel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Total of 8x per panel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789714" y="2121263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00400" y="1511663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43800" y="3492863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40714" y="3911963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81200" y="1916612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19800" y="2663372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89714" y="3200399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05200" y="2604589"/>
            <a:ext cx="9144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 descr="\\filesrv\additional\Current\3582_ARJ-21_Fuselage_Riveter\Users\NickL\PPT\General PPT\Bumper Edge Clam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4" t="14272" r="31233" b="2173"/>
          <a:stretch/>
        </p:blipFill>
        <p:spPr bwMode="auto">
          <a:xfrm>
            <a:off x="1446839" y="1875288"/>
            <a:ext cx="3638551" cy="4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14" idx="2"/>
          </p:cNvCxnSpPr>
          <p:nvPr/>
        </p:nvCxnSpPr>
        <p:spPr>
          <a:xfrm flipH="1">
            <a:off x="3428967" y="3019730"/>
            <a:ext cx="794988" cy="358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1" idx="2"/>
          </p:cNvCxnSpPr>
          <p:nvPr/>
        </p:nvCxnSpPr>
        <p:spPr>
          <a:xfrm>
            <a:off x="2547004" y="2028843"/>
            <a:ext cx="196163" cy="3325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0" idx="2"/>
          </p:cNvCxnSpPr>
          <p:nvPr/>
        </p:nvCxnSpPr>
        <p:spPr>
          <a:xfrm flipH="1">
            <a:off x="3505170" y="2336621"/>
            <a:ext cx="1167521" cy="203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3" idx="1"/>
          </p:cNvCxnSpPr>
          <p:nvPr/>
        </p:nvCxnSpPr>
        <p:spPr>
          <a:xfrm flipH="1" flipV="1">
            <a:off x="3398487" y="3777175"/>
            <a:ext cx="422746" cy="2482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3"/>
          </p:cNvCxnSpPr>
          <p:nvPr/>
        </p:nvCxnSpPr>
        <p:spPr>
          <a:xfrm>
            <a:off x="1493408" y="2182732"/>
            <a:ext cx="868759" cy="357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82754" y="2028844"/>
            <a:ext cx="117987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Bumper Arm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1568" y="1721066"/>
            <a:ext cx="107087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Clamp Arm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12" y="2028843"/>
            <a:ext cx="142859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Bumper Clamp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1233" y="3871508"/>
            <a:ext cx="136928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Index Callouts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3582" y="2711953"/>
            <a:ext cx="108074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Index Plate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8" idx="3"/>
          </p:cNvCxnSpPr>
          <p:nvPr/>
        </p:nvCxnSpPr>
        <p:spPr>
          <a:xfrm flipV="1">
            <a:off x="1859694" y="3409842"/>
            <a:ext cx="578673" cy="153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1125" y="3409842"/>
            <a:ext cx="132856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Toggle Clamp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>
            <a:stCxn id="20" idx="0"/>
          </p:cNvCxnSpPr>
          <p:nvPr/>
        </p:nvCxnSpPr>
        <p:spPr>
          <a:xfrm flipV="1">
            <a:off x="1930787" y="3486786"/>
            <a:ext cx="888580" cy="19292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6489" y="5416084"/>
            <a:ext cx="142859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Thumb Screws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FWD Edge Clamp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62600" y="5108307"/>
            <a:ext cx="313572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Clamps can also be replaced with Lug Indexes depending on customer requirements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6386" name="Picture 2" descr="\\filesrv\additional\Current\3582_ARJ-21_Fuselage_Riveter\Users\NickL\PPT\General PPT\Real Pics\DSC028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t="19967" r="44650" b="46417"/>
          <a:stretch/>
        </p:blipFill>
        <p:spPr bwMode="auto">
          <a:xfrm>
            <a:off x="5489855" y="2028843"/>
            <a:ext cx="3425545" cy="234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0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srv\Transfer\NicholasL\ARJ Part Holding\Pics\Inter Form Board Overview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1890" r="12334" b="15207"/>
          <a:stretch/>
        </p:blipFill>
        <p:spPr bwMode="auto">
          <a:xfrm>
            <a:off x="1438275" y="1624403"/>
            <a:ext cx="6638182" cy="29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Form Board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6D26E-2859-4283-B494-3F12C31C5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5" descr="C:\Users\nicholas\Desktop\ARJ PDR part holding pics\Surface Index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19108" r="13873" b="18321"/>
          <a:stretch/>
        </p:blipFill>
        <p:spPr bwMode="auto">
          <a:xfrm>
            <a:off x="152400" y="4275111"/>
            <a:ext cx="3383586" cy="20374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19" idx="0"/>
          </p:cNvCxnSpPr>
          <p:nvPr/>
        </p:nvCxnSpPr>
        <p:spPr>
          <a:xfrm flipH="1" flipV="1">
            <a:off x="3776646" y="3104128"/>
            <a:ext cx="804847" cy="1279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7961040" y="4400313"/>
            <a:ext cx="340730" cy="314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18501" y="4715241"/>
            <a:ext cx="16850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Form Board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Location Index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>
            <a:stCxn id="14" idx="2"/>
          </p:cNvCxnSpPr>
          <p:nvPr/>
        </p:nvCxnSpPr>
        <p:spPr>
          <a:xfrm flipH="1">
            <a:off x="7543800" y="1993735"/>
            <a:ext cx="532656" cy="597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49334" y="1624403"/>
            <a:ext cx="14542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Edge Clamp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9" idx="0"/>
          </p:cNvCxnSpPr>
          <p:nvPr/>
        </p:nvCxnSpPr>
        <p:spPr>
          <a:xfrm flipV="1">
            <a:off x="4581493" y="3104128"/>
            <a:ext cx="182743" cy="1279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" idx="0"/>
          </p:cNvCxnSpPr>
          <p:nvPr/>
        </p:nvCxnSpPr>
        <p:spPr>
          <a:xfrm flipV="1">
            <a:off x="4581493" y="3344644"/>
            <a:ext cx="970682" cy="1039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9" idx="0"/>
          </p:cNvCxnSpPr>
          <p:nvPr/>
        </p:nvCxnSpPr>
        <p:spPr>
          <a:xfrm flipH="1" flipV="1">
            <a:off x="2971800" y="3353284"/>
            <a:ext cx="1609693" cy="10305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0"/>
          </p:cNvCxnSpPr>
          <p:nvPr/>
        </p:nvCxnSpPr>
        <p:spPr>
          <a:xfrm flipV="1">
            <a:off x="4581493" y="3864241"/>
            <a:ext cx="1855532" cy="519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42774" y="4383838"/>
            <a:ext cx="18774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Sliding/Retract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Surface Indexes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1345025">
            <a:off x="110824" y="5179533"/>
            <a:ext cx="1935786" cy="9648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V="1">
            <a:off x="1262682" y="3353284"/>
            <a:ext cx="1632918" cy="18627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1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I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EI</Template>
  <TotalTime>11524</TotalTime>
  <Words>2074</Words>
  <Application>Microsoft Office PowerPoint</Application>
  <PresentationFormat>On-screen Show (4:3)</PresentationFormat>
  <Paragraphs>451</Paragraphs>
  <Slides>107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107</vt:i4>
      </vt:variant>
    </vt:vector>
  </HeadingPairs>
  <TitlesOfParts>
    <vt:vector size="114" baseType="lpstr">
      <vt:lpstr>Times New Roman</vt:lpstr>
      <vt:lpstr>Arial</vt:lpstr>
      <vt:lpstr>Wingdings</vt:lpstr>
      <vt:lpstr>BankGothic Lt BT</vt:lpstr>
      <vt:lpstr>EI</vt:lpstr>
      <vt:lpstr>Default Design</vt:lpstr>
      <vt:lpstr>1_Default Design</vt:lpstr>
      <vt:lpstr>E7000 Main Machine</vt:lpstr>
      <vt:lpstr>E7000 Main Machine</vt:lpstr>
      <vt:lpstr>Tandem X Axis Drive for Best Machine Accuracy</vt:lpstr>
      <vt:lpstr>Dual-Drive Gearboxes on Y Axis</vt:lpstr>
      <vt:lpstr>Upper Process Head</vt:lpstr>
      <vt:lpstr>PowerPoint Presentation</vt:lpstr>
      <vt:lpstr>Upper Riveting Head</vt:lpstr>
      <vt:lpstr>Upper Head Overview</vt:lpstr>
      <vt:lpstr>Process Tool Layout</vt:lpstr>
      <vt:lpstr>Spindle</vt:lpstr>
      <vt:lpstr>SD60124 Spindle Cartridge</vt:lpstr>
      <vt:lpstr>Upper Head Maintenance Access</vt:lpstr>
      <vt:lpstr>Upper Head in Maintenance Position</vt:lpstr>
      <vt:lpstr>Headstone and Pressure Plate</vt:lpstr>
      <vt:lpstr>Upper Pressure Plate</vt:lpstr>
      <vt:lpstr>Headstone</vt:lpstr>
      <vt:lpstr>Headstone</vt:lpstr>
      <vt:lpstr>Existing Upper Head Features</vt:lpstr>
      <vt:lpstr>Existing Upper Head Features</vt:lpstr>
      <vt:lpstr>Inside Headstone</vt:lpstr>
      <vt:lpstr>Inside Headstone</vt:lpstr>
      <vt:lpstr>Pneumatic Clamp Extended</vt:lpstr>
      <vt:lpstr>Pneumatic Clamp Retracted</vt:lpstr>
      <vt:lpstr>Laser Normality Sensors</vt:lpstr>
      <vt:lpstr>Sealant Inserter </vt:lpstr>
      <vt:lpstr>Sealant Inserter  Headstone Mounting</vt:lpstr>
      <vt:lpstr>Broken Drill Bit Detection</vt:lpstr>
      <vt:lpstr>Compliant Touch Off</vt:lpstr>
      <vt:lpstr>Fastener Length Verification</vt:lpstr>
      <vt:lpstr>Fastener Eject</vt:lpstr>
      <vt:lpstr>Rivet/Bolt Driver Tool</vt:lpstr>
      <vt:lpstr>Driver</vt:lpstr>
      <vt:lpstr>Anvil Socket</vt:lpstr>
      <vt:lpstr>Air Gap Panel Protection</vt:lpstr>
      <vt:lpstr>Air Gap Panel Protection</vt:lpstr>
      <vt:lpstr>Air Gap Panel Protection</vt:lpstr>
      <vt:lpstr>Normal Rivet Insertion</vt:lpstr>
      <vt:lpstr>Normal Rivet Insertion</vt:lpstr>
      <vt:lpstr>Normal Rivet Insertion</vt:lpstr>
      <vt:lpstr>Normal Rivet Insertion</vt:lpstr>
      <vt:lpstr>Failed Insertion - Jammed</vt:lpstr>
      <vt:lpstr>Failed Insertion - Jammed</vt:lpstr>
      <vt:lpstr>Failed Insertion - Jammed</vt:lpstr>
      <vt:lpstr>Failed Insertion - Laid-down</vt:lpstr>
      <vt:lpstr>Bolt/Rivet Injector with Integrated Tool Changer</vt:lpstr>
      <vt:lpstr>Rivet/Bolt Injector</vt:lpstr>
      <vt:lpstr>Injectors &amp; Anvil ATC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Rivet Injector Bomb Bay Doors Closed</vt:lpstr>
      <vt:lpstr>Bomb Bay Doors Closed</vt:lpstr>
      <vt:lpstr>Bomb Bay Doors Open</vt:lpstr>
      <vt:lpstr>Resync Camera System</vt:lpstr>
      <vt:lpstr>Automatic Resync on Tacks or Drilled holes</vt:lpstr>
      <vt:lpstr>OPTIONAL: Rivet Flushness Measurement</vt:lpstr>
      <vt:lpstr>OPTIONAL: Drill ATC</vt:lpstr>
      <vt:lpstr>Automatic Drill Tool Changer</vt:lpstr>
      <vt:lpstr>Drill ATC</vt:lpstr>
      <vt:lpstr>ATC Loading</vt:lpstr>
      <vt:lpstr>ATC Loading</vt:lpstr>
      <vt:lpstr>Lower Ram </vt:lpstr>
      <vt:lpstr>MAJOR COMPONENTS</vt:lpstr>
      <vt:lpstr>Lower Tool 1/4in</vt:lpstr>
      <vt:lpstr>Lower 1/4in Tool</vt:lpstr>
      <vt:lpstr>LOWER PROCESS HEAD</vt:lpstr>
      <vt:lpstr>Lower Process Head</vt:lpstr>
      <vt:lpstr>Lower Anvil Tools</vt:lpstr>
      <vt:lpstr>Fastener Feed System</vt:lpstr>
      <vt:lpstr>PowerPoint Presentation</vt:lpstr>
      <vt:lpstr>Picture Frame</vt:lpstr>
      <vt:lpstr>Picture Frame</vt:lpstr>
      <vt:lpstr>Overview</vt:lpstr>
      <vt:lpstr>Overview</vt:lpstr>
      <vt:lpstr>Overview</vt:lpstr>
      <vt:lpstr>Flexible Part Holding System</vt:lpstr>
      <vt:lpstr>Form Board Location Index</vt:lpstr>
      <vt:lpstr>Form Board Location Index</vt:lpstr>
      <vt:lpstr>Form Board Overview</vt:lpstr>
      <vt:lpstr>Form Board Overview</vt:lpstr>
      <vt:lpstr>Sliding Indexes</vt:lpstr>
      <vt:lpstr>Sliding Index</vt:lpstr>
      <vt:lpstr>Edge Index Clamp</vt:lpstr>
      <vt:lpstr>Edge Index Clamp</vt:lpstr>
      <vt:lpstr>Edge Clamp</vt:lpstr>
      <vt:lpstr>FWD Edge Clamp</vt:lpstr>
      <vt:lpstr>Intermediate Form Board</vt:lpstr>
      <vt:lpstr>Form Board Overview</vt:lpstr>
      <vt:lpstr>Intermediate From Boards</vt:lpstr>
      <vt:lpstr>Sliding/Retract Surface Index</vt:lpstr>
      <vt:lpstr>Intermediate Edge Clamp</vt:lpstr>
      <vt:lpstr>Loading Method</vt:lpstr>
      <vt:lpstr>Loading Method</vt:lpstr>
      <vt:lpstr>Part Loading</vt:lpstr>
      <vt:lpstr>Edge Clamp</vt:lpstr>
    </vt:vector>
  </TitlesOfParts>
  <Company>Electroimpact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Fuselage Panel Riveter</dc:title>
  <dc:creator>Reese Allen</dc:creator>
  <cp:lastModifiedBy>Erin Stansbury</cp:lastModifiedBy>
  <cp:revision>109</cp:revision>
  <cp:lastPrinted>2014-04-25T21:28:22Z</cp:lastPrinted>
  <dcterms:created xsi:type="dcterms:W3CDTF">2011-10-07T23:19:12Z</dcterms:created>
  <dcterms:modified xsi:type="dcterms:W3CDTF">2014-06-05T16:37:42Z</dcterms:modified>
</cp:coreProperties>
</file>